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Merriweather" pitchFamily="2" charset="77"/>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04"/>
    <p:restoredTop sz="94610"/>
  </p:normalViewPr>
  <p:slideViewPr>
    <p:cSldViewPr snapToGrid="0" snapToObjects="1">
      <p:cViewPr varScale="1">
        <p:scale>
          <a:sx n="122" d="100"/>
          <a:sy n="122" d="100"/>
        </p:scale>
        <p:origin x="256"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2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491" y="2273022"/>
            <a:ext cx="4869299" cy="3683556"/>
          </a:xfrm>
          <a:prstGeom prst="rect">
            <a:avLst/>
          </a:prstGeom>
        </p:spPr>
      </p:pic>
      <p:sp>
        <p:nvSpPr>
          <p:cNvPr id="4" name="Text 0"/>
          <p:cNvSpPr/>
          <p:nvPr/>
        </p:nvSpPr>
        <p:spPr>
          <a:xfrm>
            <a:off x="863798" y="915829"/>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CutZero: Automating Video Editing for Efficiency</a:t>
            </a:r>
            <a:endParaRPr lang="en-US" sz="4850" dirty="0"/>
          </a:p>
        </p:txBody>
      </p:sp>
      <p:sp>
        <p:nvSpPr>
          <p:cNvPr id="5" name="Text 1"/>
          <p:cNvSpPr/>
          <p:nvPr/>
        </p:nvSpPr>
        <p:spPr>
          <a:xfrm>
            <a:off x="863798" y="3599855"/>
            <a:ext cx="7416403"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Welcome to this overview on CutZero, an innovative solution designed to revolutionize video editing workflows. CutZero is engineered to automatically detect and remove silent or blank parts from video files, offering significant time savings and efficiency gains for content creators, video editors, and professionals across various industries. </a:t>
            </a:r>
            <a:endParaRPr lang="en-US" sz="1900" dirty="0"/>
          </a:p>
        </p:txBody>
      </p:sp>
      <p:sp>
        <p:nvSpPr>
          <p:cNvPr id="6" name="Text 2"/>
          <p:cNvSpPr/>
          <p:nvPr/>
        </p:nvSpPr>
        <p:spPr>
          <a:xfrm>
            <a:off x="863798" y="6246376"/>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DEEPAK MISHRA(2401730078)  AYUSH SINHA (2401730014)</a:t>
            </a:r>
            <a:endParaRPr lang="en-US" sz="1900" dirty="0"/>
          </a:p>
        </p:txBody>
      </p:sp>
      <p:sp>
        <p:nvSpPr>
          <p:cNvPr id="7" name="Text 3"/>
          <p:cNvSpPr/>
          <p:nvPr/>
        </p:nvSpPr>
        <p:spPr>
          <a:xfrm>
            <a:off x="863798" y="6918841"/>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ABHIVRAT PATHAK(2401730045)   SAHIL (2401730016)</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479834"/>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References: Sources and Further Reading</a:t>
            </a:r>
            <a:endParaRPr lang="en-US" sz="4850" dirty="0"/>
          </a:p>
        </p:txBody>
      </p:sp>
      <p:sp>
        <p:nvSpPr>
          <p:cNvPr id="4" name="Text 1"/>
          <p:cNvSpPr/>
          <p:nvPr/>
        </p:nvSpPr>
        <p:spPr>
          <a:xfrm>
            <a:off x="6350198" y="4392573"/>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OpenCV, FFMPEG, Pydub, MoviePy documentation,Grok </a:t>
            </a:r>
            <a:endParaRPr lang="en-US" sz="1900" dirty="0"/>
          </a:p>
        </p:txBody>
      </p:sp>
      <p:sp>
        <p:nvSpPr>
          <p:cNvPr id="5" name="Text 2"/>
          <p:cNvSpPr/>
          <p:nvPr/>
        </p:nvSpPr>
        <p:spPr>
          <a:xfrm>
            <a:off x="6350198" y="4873704"/>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Research papers on silence detection in videos</a:t>
            </a:r>
            <a:endParaRPr lang="en-US" sz="1900" dirty="0"/>
          </a:p>
        </p:txBody>
      </p:sp>
      <p:sp>
        <p:nvSpPr>
          <p:cNvPr id="6" name="Text 3"/>
          <p:cNvSpPr/>
          <p:nvPr/>
        </p:nvSpPr>
        <p:spPr>
          <a:xfrm>
            <a:off x="6350198" y="5354836"/>
            <a:ext cx="74164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Market analysis on video editing trends</a:t>
            </a:r>
            <a:endParaRPr lang="en-US" sz="1900" dirty="0"/>
          </a:p>
        </p:txBody>
      </p:sp>
      <p:pic>
        <p:nvPicPr>
          <p:cNvPr id="7" name="Picture 6" descr="A black background with white spots&#10;&#10;AI-generated content may be incorrect.">
            <a:extLst>
              <a:ext uri="{FF2B5EF4-FFF2-40B4-BE49-F238E27FC236}">
                <a16:creationId xmlns:a16="http://schemas.microsoft.com/office/drawing/2014/main" id="{4C8EDC26-B85C-FB8B-60CD-BB7F3F7631D6}"/>
              </a:ext>
            </a:extLst>
          </p:cNvPr>
          <p:cNvPicPr>
            <a:picLocks noChangeAspect="1"/>
          </p:cNvPicPr>
          <p:nvPr/>
        </p:nvPicPr>
        <p:blipFill>
          <a:blip r:embed="rId4"/>
          <a:stretch>
            <a:fillRect/>
          </a:stretch>
        </p:blipFill>
        <p:spPr>
          <a:xfrm>
            <a:off x="12547600" y="7716918"/>
            <a:ext cx="2082800" cy="457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5386"/>
          </a:xfrm>
          <a:prstGeom prst="rect">
            <a:avLst/>
          </a:prstGeom>
        </p:spPr>
      </p:pic>
      <p:sp>
        <p:nvSpPr>
          <p:cNvPr id="3" name="Text 0"/>
          <p:cNvSpPr/>
          <p:nvPr/>
        </p:nvSpPr>
        <p:spPr>
          <a:xfrm>
            <a:off x="863798" y="4297085"/>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Thank You!</a:t>
            </a:r>
            <a:endParaRPr lang="en-US" sz="4850" dirty="0"/>
          </a:p>
        </p:txBody>
      </p:sp>
      <p:sp>
        <p:nvSpPr>
          <p:cNvPr id="4" name="Text 1"/>
          <p:cNvSpPr/>
          <p:nvPr/>
        </p:nvSpPr>
        <p:spPr>
          <a:xfrm>
            <a:off x="863798" y="5438537"/>
            <a:ext cx="12902803"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Thank you for your attention. We hope this presentation has provided valuable insights into CutZero and its potential to revolutionize video editing workflows. CutZero represents a significant step forward in AI-driven content creation, offering efficiency, accuracy, and ease of use. If you have any queries or would like to learn more, please feel free to reach out. We look forward to hearing from you!</a:t>
            </a:r>
            <a:endParaRPr lang="en-US" sz="1900" dirty="0"/>
          </a:p>
        </p:txBody>
      </p:sp>
      <p:pic>
        <p:nvPicPr>
          <p:cNvPr id="5" name="Picture 4" descr="A black background with white spots&#10;&#10;AI-generated content may be incorrect.">
            <a:extLst>
              <a:ext uri="{FF2B5EF4-FFF2-40B4-BE49-F238E27FC236}">
                <a16:creationId xmlns:a16="http://schemas.microsoft.com/office/drawing/2014/main" id="{4D8723C8-316C-7CF1-0B43-2C21A86FA440}"/>
              </a:ext>
            </a:extLst>
          </p:cNvPr>
          <p:cNvPicPr>
            <a:picLocks noChangeAspect="1"/>
          </p:cNvPicPr>
          <p:nvPr/>
        </p:nvPicPr>
        <p:blipFill>
          <a:blip r:embed="rId4"/>
          <a:stretch>
            <a:fillRect/>
          </a:stretch>
        </p:blipFill>
        <p:spPr>
          <a:xfrm>
            <a:off x="12547600" y="7716918"/>
            <a:ext cx="2082800" cy="457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txBody>
          <a:bodyPr/>
          <a:lstStyle/>
          <a:p>
            <a:endParaRPr lang="en-US"/>
          </a:p>
        </p:txBody>
      </p:sp>
      <p:sp>
        <p:nvSpPr>
          <p:cNvPr id="4" name="Text 1"/>
          <p:cNvSpPr/>
          <p:nvPr/>
        </p:nvSpPr>
        <p:spPr>
          <a:xfrm>
            <a:off x="863798" y="2006441"/>
            <a:ext cx="12610267"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Introduction: Automating Silence Removal</a:t>
            </a:r>
            <a:endParaRPr lang="en-US" sz="4850" dirty="0"/>
          </a:p>
        </p:txBody>
      </p:sp>
      <p:sp>
        <p:nvSpPr>
          <p:cNvPr id="5" name="Text 2"/>
          <p:cNvSpPr/>
          <p:nvPr/>
        </p:nvSpPr>
        <p:spPr>
          <a:xfrm>
            <a:off x="863798" y="3394710"/>
            <a:ext cx="4182904"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Automatic Silence Detection</a:t>
            </a:r>
            <a:endParaRPr lang="en-US" sz="2400" dirty="0"/>
          </a:p>
        </p:txBody>
      </p:sp>
      <p:sp>
        <p:nvSpPr>
          <p:cNvPr id="6" name="Text 3"/>
          <p:cNvSpPr/>
          <p:nvPr/>
        </p:nvSpPr>
        <p:spPr>
          <a:xfrm>
            <a:off x="863798" y="4027051"/>
            <a:ext cx="6150293"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CutZero automatically identifies and removes silent or blank parts from videos, saving time and manual effort. It enhances productivity and efficiency by automating the tedious aspects of video editing.</a:t>
            </a:r>
            <a:endParaRPr lang="en-US" sz="1900" dirty="0"/>
          </a:p>
        </p:txBody>
      </p:sp>
      <p:sp>
        <p:nvSpPr>
          <p:cNvPr id="7" name="Text 4"/>
          <p:cNvSpPr/>
          <p:nvPr/>
        </p:nvSpPr>
        <p:spPr>
          <a:xfrm>
            <a:off x="7623929" y="3394710"/>
            <a:ext cx="4065032"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Time and Resource Savings</a:t>
            </a:r>
            <a:endParaRPr lang="en-US" sz="2400" dirty="0"/>
          </a:p>
        </p:txBody>
      </p:sp>
      <p:sp>
        <p:nvSpPr>
          <p:cNvPr id="8" name="Text 5"/>
          <p:cNvSpPr/>
          <p:nvPr/>
        </p:nvSpPr>
        <p:spPr>
          <a:xfrm>
            <a:off x="7623929" y="4027051"/>
            <a:ext cx="6150293"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CutZero significantly reduces the time spent on manual trimming, leading to faster project turnaround. This automation frees up content creators and video editors to focus on more creative and strategic tasks, optimizing their workflow.</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98169"/>
          </a:xfrm>
          <a:prstGeom prst="rect">
            <a:avLst/>
          </a:prstGeom>
        </p:spPr>
      </p:pic>
      <p:sp>
        <p:nvSpPr>
          <p:cNvPr id="3" name="Text 0"/>
          <p:cNvSpPr/>
          <p:nvPr/>
        </p:nvSpPr>
        <p:spPr>
          <a:xfrm>
            <a:off x="699492" y="3047762"/>
            <a:ext cx="13231416" cy="1248966"/>
          </a:xfrm>
          <a:prstGeom prst="rect">
            <a:avLst/>
          </a:prstGeom>
          <a:noFill/>
          <a:ln/>
        </p:spPr>
        <p:txBody>
          <a:bodyPr wrap="square" lIns="0" tIns="0" rIns="0" bIns="0" rtlCol="0" anchor="t"/>
          <a:lstStyle/>
          <a:p>
            <a:pPr marL="0" indent="0" algn="l">
              <a:lnSpc>
                <a:spcPts val="4900"/>
              </a:lnSpc>
              <a:buNone/>
            </a:pPr>
            <a:r>
              <a:rPr lang="en-US" sz="3900" dirty="0">
                <a:solidFill>
                  <a:srgbClr val="F5F0F0"/>
                </a:solidFill>
                <a:latin typeface="Merriweather" pitchFamily="34" charset="0"/>
                <a:ea typeface="Merriweather" pitchFamily="34" charset="-122"/>
                <a:cs typeface="Merriweather" pitchFamily="34" charset="-120"/>
              </a:rPr>
              <a:t>Problem: The Time-Consuming Nature of Manual Editing</a:t>
            </a:r>
            <a:endParaRPr lang="en-US" sz="3900" dirty="0"/>
          </a:p>
        </p:txBody>
      </p:sp>
      <p:sp>
        <p:nvSpPr>
          <p:cNvPr id="4" name="Shape 1"/>
          <p:cNvSpPr/>
          <p:nvPr/>
        </p:nvSpPr>
        <p:spPr>
          <a:xfrm>
            <a:off x="699492" y="4596408"/>
            <a:ext cx="4277320" cy="3085505"/>
          </a:xfrm>
          <a:prstGeom prst="roundRect">
            <a:avLst>
              <a:gd name="adj" fmla="val 2720"/>
            </a:avLst>
          </a:prstGeom>
          <a:solidFill>
            <a:srgbClr val="003180"/>
          </a:solidFill>
          <a:ln w="7620">
            <a:solidFill>
              <a:srgbClr val="194A99"/>
            </a:solidFill>
            <a:prstDash val="solid"/>
          </a:ln>
        </p:spPr>
        <p:txBody>
          <a:bodyPr/>
          <a:lstStyle/>
          <a:p>
            <a:endParaRPr lang="en-US"/>
          </a:p>
        </p:txBody>
      </p:sp>
      <p:sp>
        <p:nvSpPr>
          <p:cNvPr id="5" name="Text 2"/>
          <p:cNvSpPr/>
          <p:nvPr/>
        </p:nvSpPr>
        <p:spPr>
          <a:xfrm>
            <a:off x="906899" y="4803815"/>
            <a:ext cx="3238976" cy="312182"/>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Tedious Manual Trimming</a:t>
            </a:r>
            <a:endParaRPr lang="en-US" sz="1950" dirty="0"/>
          </a:p>
        </p:txBody>
      </p:sp>
      <p:sp>
        <p:nvSpPr>
          <p:cNvPr id="6" name="Text 3"/>
          <p:cNvSpPr/>
          <p:nvPr/>
        </p:nvSpPr>
        <p:spPr>
          <a:xfrm>
            <a:off x="906899" y="5235892"/>
            <a:ext cx="3862507" cy="1918811"/>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Manually trimming silent parts from videos is a time-consuming and monotonous task. This process often requires painstaking attention to detail, which can lead to errors and inconsistencies.</a:t>
            </a:r>
            <a:endParaRPr lang="en-US" sz="1550" dirty="0"/>
          </a:p>
        </p:txBody>
      </p:sp>
      <p:sp>
        <p:nvSpPr>
          <p:cNvPr id="7" name="Shape 4"/>
          <p:cNvSpPr/>
          <p:nvPr/>
        </p:nvSpPr>
        <p:spPr>
          <a:xfrm>
            <a:off x="5176599" y="4596408"/>
            <a:ext cx="4277320" cy="3085505"/>
          </a:xfrm>
          <a:prstGeom prst="roundRect">
            <a:avLst>
              <a:gd name="adj" fmla="val 2720"/>
            </a:avLst>
          </a:prstGeom>
          <a:solidFill>
            <a:srgbClr val="003180"/>
          </a:solidFill>
          <a:ln w="7620">
            <a:solidFill>
              <a:srgbClr val="194A99"/>
            </a:solidFill>
            <a:prstDash val="solid"/>
          </a:ln>
        </p:spPr>
        <p:txBody>
          <a:bodyPr/>
          <a:lstStyle/>
          <a:p>
            <a:endParaRPr lang="en-US"/>
          </a:p>
        </p:txBody>
      </p:sp>
      <p:sp>
        <p:nvSpPr>
          <p:cNvPr id="8" name="Text 5"/>
          <p:cNvSpPr/>
          <p:nvPr/>
        </p:nvSpPr>
        <p:spPr>
          <a:xfrm>
            <a:off x="5384006" y="4803815"/>
            <a:ext cx="2498169" cy="312182"/>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Large File Sizes</a:t>
            </a:r>
            <a:endParaRPr lang="en-US" sz="1950" dirty="0"/>
          </a:p>
        </p:txBody>
      </p:sp>
      <p:sp>
        <p:nvSpPr>
          <p:cNvPr id="9" name="Text 6"/>
          <p:cNvSpPr/>
          <p:nvPr/>
        </p:nvSpPr>
        <p:spPr>
          <a:xfrm>
            <a:off x="5384006" y="5235892"/>
            <a:ext cx="3862507" cy="2238613"/>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Silent parts in videos increase file size, consume storage space, and reduce viewer engagement. Removing these silent segments not only makes videos more concise but also reduces bandwidth consumption during streaming.</a:t>
            </a:r>
            <a:endParaRPr lang="en-US" sz="1550" dirty="0"/>
          </a:p>
        </p:txBody>
      </p:sp>
      <p:sp>
        <p:nvSpPr>
          <p:cNvPr id="10" name="Shape 7"/>
          <p:cNvSpPr/>
          <p:nvPr/>
        </p:nvSpPr>
        <p:spPr>
          <a:xfrm>
            <a:off x="9653707" y="4596408"/>
            <a:ext cx="4277320" cy="3085505"/>
          </a:xfrm>
          <a:prstGeom prst="roundRect">
            <a:avLst>
              <a:gd name="adj" fmla="val 2720"/>
            </a:avLst>
          </a:prstGeom>
          <a:solidFill>
            <a:srgbClr val="003180"/>
          </a:solidFill>
          <a:ln w="7620">
            <a:solidFill>
              <a:srgbClr val="194A99"/>
            </a:solidFill>
            <a:prstDash val="solid"/>
          </a:ln>
        </p:spPr>
        <p:txBody>
          <a:bodyPr/>
          <a:lstStyle/>
          <a:p>
            <a:endParaRPr lang="en-US"/>
          </a:p>
        </p:txBody>
      </p:sp>
      <p:sp>
        <p:nvSpPr>
          <p:cNvPr id="11" name="Text 8"/>
          <p:cNvSpPr/>
          <p:nvPr/>
        </p:nvSpPr>
        <p:spPr>
          <a:xfrm>
            <a:off x="9861113" y="4803815"/>
            <a:ext cx="2509361" cy="312182"/>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Need for Automation</a:t>
            </a:r>
            <a:endParaRPr lang="en-US" sz="1950" dirty="0"/>
          </a:p>
        </p:txBody>
      </p:sp>
      <p:sp>
        <p:nvSpPr>
          <p:cNvPr id="12" name="Text 9"/>
          <p:cNvSpPr/>
          <p:nvPr/>
        </p:nvSpPr>
        <p:spPr>
          <a:xfrm>
            <a:off x="9861113" y="5235892"/>
            <a:ext cx="3862507" cy="1918811"/>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The need for an automated, efficient video editing solution is evident, especially for content creators dealing with large volumes of video content. An automated solution can streamline the editing process.</a:t>
            </a:r>
            <a:endParaRPr lang="en-US" sz="1550" dirty="0"/>
          </a:p>
        </p:txBody>
      </p:sp>
      <p:pic>
        <p:nvPicPr>
          <p:cNvPr id="14" name="Picture 13" descr="A black background with white spots&#10;&#10;AI-generated content may be incorrect.">
            <a:extLst>
              <a:ext uri="{FF2B5EF4-FFF2-40B4-BE49-F238E27FC236}">
                <a16:creationId xmlns:a16="http://schemas.microsoft.com/office/drawing/2014/main" id="{F10B0F78-EF89-ED77-10FA-DF5FFF4169F1}"/>
              </a:ext>
            </a:extLst>
          </p:cNvPr>
          <p:cNvPicPr>
            <a:picLocks noChangeAspect="1"/>
          </p:cNvPicPr>
          <p:nvPr/>
        </p:nvPicPr>
        <p:blipFill>
          <a:blip r:embed="rId4"/>
          <a:stretch>
            <a:fillRect/>
          </a:stretch>
        </p:blipFill>
        <p:spPr>
          <a:xfrm>
            <a:off x="12547600" y="7716918"/>
            <a:ext cx="2082800" cy="457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350222"/>
          </a:xfrm>
          <a:prstGeom prst="rect">
            <a:avLst/>
          </a:prstGeom>
        </p:spPr>
      </p:pic>
      <p:sp>
        <p:nvSpPr>
          <p:cNvPr id="3" name="Shape 0"/>
          <p:cNvSpPr/>
          <p:nvPr/>
        </p:nvSpPr>
        <p:spPr>
          <a:xfrm>
            <a:off x="0" y="0"/>
            <a:ext cx="14630400" cy="10350222"/>
          </a:xfrm>
          <a:prstGeom prst="rect">
            <a:avLst/>
          </a:prstGeom>
          <a:solidFill>
            <a:srgbClr val="09151A">
              <a:alpha val="80000"/>
            </a:srgbClr>
          </a:solidFill>
          <a:ln/>
        </p:spPr>
        <p:txBody>
          <a:bodyPr/>
          <a:lstStyle/>
          <a:p>
            <a:endParaRPr lang="en-US"/>
          </a:p>
        </p:txBody>
      </p:sp>
      <p:sp>
        <p:nvSpPr>
          <p:cNvPr id="4" name="Text 1"/>
          <p:cNvSpPr/>
          <p:nvPr/>
        </p:nvSpPr>
        <p:spPr>
          <a:xfrm>
            <a:off x="431840" y="339328"/>
            <a:ext cx="4658320" cy="532209"/>
          </a:xfrm>
          <a:prstGeom prst="rect">
            <a:avLst/>
          </a:prstGeom>
          <a:noFill/>
          <a:ln/>
        </p:spPr>
        <p:txBody>
          <a:bodyPr wrap="none" lIns="0" tIns="0" rIns="0" bIns="0" rtlCol="0" anchor="t"/>
          <a:lstStyle/>
          <a:p>
            <a:pPr marL="0" indent="0" algn="l">
              <a:lnSpc>
                <a:spcPts val="4150"/>
              </a:lnSpc>
              <a:buNone/>
            </a:pPr>
            <a:r>
              <a:rPr lang="en-US" sz="3350" dirty="0">
                <a:solidFill>
                  <a:srgbClr val="F5F0F0"/>
                </a:solidFill>
                <a:latin typeface="Merriweather" pitchFamily="34" charset="0"/>
                <a:ea typeface="Merriweather" pitchFamily="34" charset="-122"/>
                <a:cs typeface="Merriweather" pitchFamily="34" charset="-120"/>
              </a:rPr>
              <a:t>Race Against the Clock</a:t>
            </a:r>
            <a:endParaRPr lang="en-US" sz="3350" dirty="0"/>
          </a:p>
        </p:txBody>
      </p:sp>
      <p:sp>
        <p:nvSpPr>
          <p:cNvPr id="5" name="Text 2"/>
          <p:cNvSpPr/>
          <p:nvPr/>
        </p:nvSpPr>
        <p:spPr>
          <a:xfrm>
            <a:off x="431840" y="1056561"/>
            <a:ext cx="13766721"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Let's compare the efficiency of traditional video editing versus CutZero when extracting a 10 mins clip from a 1-hour video.</a:t>
            </a:r>
            <a:endParaRPr lang="en-US" sz="950" dirty="0"/>
          </a:p>
        </p:txBody>
      </p:sp>
      <p:sp>
        <p:nvSpPr>
          <p:cNvPr id="6" name="Text 3"/>
          <p:cNvSpPr/>
          <p:nvPr/>
        </p:nvSpPr>
        <p:spPr>
          <a:xfrm>
            <a:off x="431840" y="1392912"/>
            <a:ext cx="13766721" cy="246817"/>
          </a:xfrm>
          <a:prstGeom prst="rect">
            <a:avLst/>
          </a:prstGeom>
          <a:noFill/>
          <a:ln/>
        </p:spPr>
        <p:txBody>
          <a:bodyPr wrap="none" lIns="0" tIns="0" rIns="0" bIns="0" rtlCol="0" anchor="t"/>
          <a:lstStyle/>
          <a:p>
            <a:pPr marL="0" indent="0" algn="ctr">
              <a:lnSpc>
                <a:spcPts val="1900"/>
              </a:lnSpc>
              <a:buNone/>
            </a:pPr>
            <a:r>
              <a:rPr lang="en-US" sz="1200" b="1" dirty="0">
                <a:solidFill>
                  <a:srgbClr val="E2E6E9"/>
                </a:solidFill>
                <a:latin typeface="Merriweather" pitchFamily="34" charset="0"/>
                <a:ea typeface="Merriweather" pitchFamily="34" charset="-122"/>
                <a:cs typeface="Merriweather" pitchFamily="34" charset="-120"/>
              </a:rPr>
              <a:t>Traditional Editing Workflow:</a:t>
            </a:r>
            <a:endParaRPr lang="en-US" sz="1200" dirty="0"/>
          </a:p>
        </p:txBody>
      </p:sp>
      <p:sp>
        <p:nvSpPr>
          <p:cNvPr id="7" name="Shape 4"/>
          <p:cNvSpPr/>
          <p:nvPr/>
        </p:nvSpPr>
        <p:spPr>
          <a:xfrm>
            <a:off x="7307580" y="1778556"/>
            <a:ext cx="15240" cy="2408396"/>
          </a:xfrm>
          <a:prstGeom prst="roundRect">
            <a:avLst>
              <a:gd name="adj" fmla="val 340123"/>
            </a:avLst>
          </a:prstGeom>
          <a:solidFill>
            <a:srgbClr val="194A99"/>
          </a:solidFill>
          <a:ln/>
        </p:spPr>
        <p:txBody>
          <a:bodyPr/>
          <a:lstStyle/>
          <a:p>
            <a:endParaRPr lang="en-US"/>
          </a:p>
        </p:txBody>
      </p:sp>
      <p:sp>
        <p:nvSpPr>
          <p:cNvPr id="8" name="Shape 5"/>
          <p:cNvSpPr/>
          <p:nvPr/>
        </p:nvSpPr>
        <p:spPr>
          <a:xfrm>
            <a:off x="6821448" y="1909763"/>
            <a:ext cx="370165" cy="15240"/>
          </a:xfrm>
          <a:prstGeom prst="roundRect">
            <a:avLst>
              <a:gd name="adj" fmla="val 340123"/>
            </a:avLst>
          </a:prstGeom>
          <a:solidFill>
            <a:srgbClr val="194A99"/>
          </a:solidFill>
          <a:ln/>
        </p:spPr>
        <p:txBody>
          <a:bodyPr/>
          <a:lstStyle/>
          <a:p>
            <a:endParaRPr lang="en-US"/>
          </a:p>
        </p:txBody>
      </p:sp>
      <p:sp>
        <p:nvSpPr>
          <p:cNvPr id="9" name="Shape 6"/>
          <p:cNvSpPr/>
          <p:nvPr/>
        </p:nvSpPr>
        <p:spPr>
          <a:xfrm>
            <a:off x="7176373" y="1778556"/>
            <a:ext cx="277654" cy="277654"/>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10" name="Text 7"/>
          <p:cNvSpPr/>
          <p:nvPr/>
        </p:nvSpPr>
        <p:spPr>
          <a:xfrm>
            <a:off x="7222688" y="1801713"/>
            <a:ext cx="185023" cy="231338"/>
          </a:xfrm>
          <a:prstGeom prst="rect">
            <a:avLst/>
          </a:prstGeom>
          <a:noFill/>
          <a:ln/>
        </p:spPr>
        <p:txBody>
          <a:bodyPr wrap="none" lIns="0" tIns="0" rIns="0" bIns="0" rtlCol="0" anchor="t"/>
          <a:lstStyle/>
          <a:p>
            <a:pPr marL="0" indent="0" algn="ctr">
              <a:lnSpc>
                <a:spcPts val="1450"/>
              </a:lnSpc>
              <a:buNone/>
            </a:pPr>
            <a:r>
              <a:rPr lang="en-US" sz="1450" dirty="0">
                <a:solidFill>
                  <a:srgbClr val="E2E6E9"/>
                </a:solidFill>
                <a:latin typeface="Merriweather" pitchFamily="34" charset="0"/>
                <a:ea typeface="Merriweather" pitchFamily="34" charset="-122"/>
                <a:cs typeface="Merriweather" pitchFamily="34" charset="-120"/>
              </a:rPr>
              <a:t>1</a:t>
            </a:r>
            <a:endParaRPr lang="en-US" sz="1450" dirty="0"/>
          </a:p>
        </p:txBody>
      </p:sp>
      <p:sp>
        <p:nvSpPr>
          <p:cNvPr id="11" name="Text 8"/>
          <p:cNvSpPr/>
          <p:nvPr/>
        </p:nvSpPr>
        <p:spPr>
          <a:xfrm>
            <a:off x="431840" y="1820942"/>
            <a:ext cx="6266378" cy="385763"/>
          </a:xfrm>
          <a:prstGeom prst="rect">
            <a:avLst/>
          </a:prstGeom>
          <a:noFill/>
          <a:ln/>
        </p:spPr>
        <p:txBody>
          <a:bodyPr wrap="square" lIns="0" tIns="0" rIns="0" bIns="0" rtlCol="0" anchor="t"/>
          <a:lstStyle/>
          <a:p>
            <a:pPr marL="0" indent="0" algn="r">
              <a:lnSpc>
                <a:spcPts val="1500"/>
              </a:lnSpc>
              <a:buNone/>
            </a:pPr>
            <a:r>
              <a:rPr lang="en-US" sz="1200" b="1" dirty="0">
                <a:solidFill>
                  <a:srgbClr val="E2E6E9"/>
                </a:solidFill>
                <a:latin typeface="Merriweather" pitchFamily="34" charset="0"/>
                <a:ea typeface="Merriweather" pitchFamily="34" charset="-122"/>
                <a:cs typeface="Merriweather" pitchFamily="34" charset="-120"/>
              </a:rPr>
              <a:t>Ingesting and Reviewing:</a:t>
            </a:r>
            <a:r>
              <a:rPr lang="en-US" sz="1200" dirty="0">
                <a:solidFill>
                  <a:srgbClr val="E2E6E9"/>
                </a:solidFill>
                <a:latin typeface="Merriweather" pitchFamily="34" charset="0"/>
                <a:ea typeface="Merriweather" pitchFamily="34" charset="-122"/>
                <a:cs typeface="Merriweather" pitchFamily="34" charset="-120"/>
              </a:rPr>
              <a:t> Import and manually search through 1-hour footage ( 45 mins)</a:t>
            </a:r>
            <a:endParaRPr lang="en-US" sz="1200" dirty="0"/>
          </a:p>
        </p:txBody>
      </p:sp>
      <p:sp>
        <p:nvSpPr>
          <p:cNvPr id="12" name="Shape 9"/>
          <p:cNvSpPr/>
          <p:nvPr/>
        </p:nvSpPr>
        <p:spPr>
          <a:xfrm>
            <a:off x="7438787" y="2650212"/>
            <a:ext cx="370165" cy="15240"/>
          </a:xfrm>
          <a:prstGeom prst="roundRect">
            <a:avLst>
              <a:gd name="adj" fmla="val 340123"/>
            </a:avLst>
          </a:prstGeom>
          <a:solidFill>
            <a:srgbClr val="194A99"/>
          </a:solidFill>
          <a:ln/>
        </p:spPr>
        <p:txBody>
          <a:bodyPr/>
          <a:lstStyle/>
          <a:p>
            <a:endParaRPr lang="en-US"/>
          </a:p>
        </p:txBody>
      </p:sp>
      <p:sp>
        <p:nvSpPr>
          <p:cNvPr id="13" name="Shape 10"/>
          <p:cNvSpPr/>
          <p:nvPr/>
        </p:nvSpPr>
        <p:spPr>
          <a:xfrm>
            <a:off x="7176373" y="2519005"/>
            <a:ext cx="277654" cy="277654"/>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14" name="Text 11"/>
          <p:cNvSpPr/>
          <p:nvPr/>
        </p:nvSpPr>
        <p:spPr>
          <a:xfrm>
            <a:off x="7222688" y="2542163"/>
            <a:ext cx="185023" cy="231338"/>
          </a:xfrm>
          <a:prstGeom prst="rect">
            <a:avLst/>
          </a:prstGeom>
          <a:noFill/>
          <a:ln/>
        </p:spPr>
        <p:txBody>
          <a:bodyPr wrap="none" lIns="0" tIns="0" rIns="0" bIns="0" rtlCol="0" anchor="t"/>
          <a:lstStyle/>
          <a:p>
            <a:pPr marL="0" indent="0" algn="ctr">
              <a:lnSpc>
                <a:spcPts val="1450"/>
              </a:lnSpc>
              <a:buNone/>
            </a:pPr>
            <a:r>
              <a:rPr lang="en-US" sz="1450" dirty="0">
                <a:solidFill>
                  <a:srgbClr val="E2E6E9"/>
                </a:solidFill>
                <a:latin typeface="Merriweather" pitchFamily="34" charset="0"/>
                <a:ea typeface="Merriweather" pitchFamily="34" charset="-122"/>
                <a:cs typeface="Merriweather" pitchFamily="34" charset="-120"/>
              </a:rPr>
              <a:t>2</a:t>
            </a:r>
            <a:endParaRPr lang="en-US" sz="1450" dirty="0"/>
          </a:p>
        </p:txBody>
      </p:sp>
      <p:sp>
        <p:nvSpPr>
          <p:cNvPr id="15" name="Text 12"/>
          <p:cNvSpPr/>
          <p:nvPr/>
        </p:nvSpPr>
        <p:spPr>
          <a:xfrm>
            <a:off x="7932182" y="2561392"/>
            <a:ext cx="4422338" cy="192881"/>
          </a:xfrm>
          <a:prstGeom prst="rect">
            <a:avLst/>
          </a:prstGeom>
          <a:noFill/>
          <a:ln/>
        </p:spPr>
        <p:txBody>
          <a:bodyPr wrap="none" lIns="0" tIns="0" rIns="0" bIns="0" rtlCol="0" anchor="t"/>
          <a:lstStyle/>
          <a:p>
            <a:pPr marL="0" indent="0" algn="l">
              <a:lnSpc>
                <a:spcPts val="1500"/>
              </a:lnSpc>
              <a:buNone/>
            </a:pPr>
            <a:r>
              <a:rPr lang="en-US" sz="1200" b="1" dirty="0">
                <a:solidFill>
                  <a:srgbClr val="E2E6E9"/>
                </a:solidFill>
                <a:latin typeface="Merriweather" pitchFamily="34" charset="0"/>
                <a:ea typeface="Merriweather" pitchFamily="34" charset="-122"/>
                <a:cs typeface="Merriweather" pitchFamily="34" charset="-120"/>
              </a:rPr>
              <a:t>Trimming:</a:t>
            </a:r>
            <a:r>
              <a:rPr lang="en-US" sz="1200" dirty="0">
                <a:solidFill>
                  <a:srgbClr val="E2E6E9"/>
                </a:solidFill>
                <a:latin typeface="Merriweather" pitchFamily="34" charset="0"/>
                <a:ea typeface="Merriweather" pitchFamily="34" charset="-122"/>
                <a:cs typeface="Merriweather" pitchFamily="34" charset="-120"/>
              </a:rPr>
              <a:t> Precise isolation of the 10 mins clip (10 minutes)</a:t>
            </a:r>
            <a:endParaRPr lang="en-US" sz="1200" dirty="0"/>
          </a:p>
        </p:txBody>
      </p:sp>
      <p:sp>
        <p:nvSpPr>
          <p:cNvPr id="16" name="Shape 13"/>
          <p:cNvSpPr/>
          <p:nvPr/>
        </p:nvSpPr>
        <p:spPr>
          <a:xfrm>
            <a:off x="6821448" y="3288387"/>
            <a:ext cx="370165" cy="15240"/>
          </a:xfrm>
          <a:prstGeom prst="roundRect">
            <a:avLst>
              <a:gd name="adj" fmla="val 340123"/>
            </a:avLst>
          </a:prstGeom>
          <a:solidFill>
            <a:srgbClr val="194A99"/>
          </a:solidFill>
          <a:ln/>
        </p:spPr>
        <p:txBody>
          <a:bodyPr/>
          <a:lstStyle/>
          <a:p>
            <a:endParaRPr lang="en-US"/>
          </a:p>
        </p:txBody>
      </p:sp>
      <p:sp>
        <p:nvSpPr>
          <p:cNvPr id="17" name="Shape 14"/>
          <p:cNvSpPr/>
          <p:nvPr/>
        </p:nvSpPr>
        <p:spPr>
          <a:xfrm>
            <a:off x="7176373" y="3157180"/>
            <a:ext cx="277654" cy="277654"/>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18" name="Text 15"/>
          <p:cNvSpPr/>
          <p:nvPr/>
        </p:nvSpPr>
        <p:spPr>
          <a:xfrm>
            <a:off x="7222688" y="3180338"/>
            <a:ext cx="185023" cy="231338"/>
          </a:xfrm>
          <a:prstGeom prst="rect">
            <a:avLst/>
          </a:prstGeom>
          <a:noFill/>
          <a:ln/>
        </p:spPr>
        <p:txBody>
          <a:bodyPr wrap="none" lIns="0" tIns="0" rIns="0" bIns="0" rtlCol="0" anchor="t"/>
          <a:lstStyle/>
          <a:p>
            <a:pPr marL="0" indent="0" algn="ctr">
              <a:lnSpc>
                <a:spcPts val="1450"/>
              </a:lnSpc>
              <a:buNone/>
            </a:pPr>
            <a:r>
              <a:rPr lang="en-US" sz="1450" dirty="0">
                <a:solidFill>
                  <a:srgbClr val="E2E6E9"/>
                </a:solidFill>
                <a:latin typeface="Merriweather" pitchFamily="34" charset="0"/>
                <a:ea typeface="Merriweather" pitchFamily="34" charset="-122"/>
                <a:cs typeface="Merriweather" pitchFamily="34" charset="-120"/>
              </a:rPr>
              <a:t>3</a:t>
            </a:r>
            <a:endParaRPr lang="en-US" sz="1450" dirty="0"/>
          </a:p>
        </p:txBody>
      </p:sp>
      <p:sp>
        <p:nvSpPr>
          <p:cNvPr id="19" name="Text 16"/>
          <p:cNvSpPr/>
          <p:nvPr/>
        </p:nvSpPr>
        <p:spPr>
          <a:xfrm>
            <a:off x="2623423" y="3199567"/>
            <a:ext cx="4074795" cy="192881"/>
          </a:xfrm>
          <a:prstGeom prst="rect">
            <a:avLst/>
          </a:prstGeom>
          <a:noFill/>
          <a:ln/>
        </p:spPr>
        <p:txBody>
          <a:bodyPr wrap="none" lIns="0" tIns="0" rIns="0" bIns="0" rtlCol="0" anchor="t"/>
          <a:lstStyle/>
          <a:p>
            <a:pPr marL="0" indent="0" algn="r">
              <a:lnSpc>
                <a:spcPts val="1500"/>
              </a:lnSpc>
              <a:buNone/>
            </a:pPr>
            <a:r>
              <a:rPr lang="en-US" sz="1200" b="1" dirty="0">
                <a:solidFill>
                  <a:srgbClr val="E2E6E9"/>
                </a:solidFill>
                <a:latin typeface="Merriweather" pitchFamily="34" charset="0"/>
                <a:ea typeface="Merriweather" pitchFamily="34" charset="-122"/>
                <a:cs typeface="Merriweather" pitchFamily="34" charset="-120"/>
              </a:rPr>
              <a:t>Exporting:</a:t>
            </a:r>
            <a:r>
              <a:rPr lang="en-US" sz="1200" dirty="0">
                <a:solidFill>
                  <a:srgbClr val="E2E6E9"/>
                </a:solidFill>
                <a:latin typeface="Merriweather" pitchFamily="34" charset="0"/>
                <a:ea typeface="Merriweather" pitchFamily="34" charset="-122"/>
                <a:cs typeface="Merriweather" pitchFamily="34" charset="-120"/>
              </a:rPr>
              <a:t> Creating the final clip file (under 10 minute)</a:t>
            </a:r>
            <a:endParaRPr lang="en-US" sz="1200" dirty="0"/>
          </a:p>
        </p:txBody>
      </p:sp>
      <p:sp>
        <p:nvSpPr>
          <p:cNvPr id="20" name="Text 17"/>
          <p:cNvSpPr/>
          <p:nvPr/>
        </p:nvSpPr>
        <p:spPr>
          <a:xfrm>
            <a:off x="431840" y="4325779"/>
            <a:ext cx="13766721" cy="246817"/>
          </a:xfrm>
          <a:prstGeom prst="rect">
            <a:avLst/>
          </a:prstGeom>
          <a:noFill/>
          <a:ln/>
        </p:spPr>
        <p:txBody>
          <a:bodyPr wrap="none" lIns="0" tIns="0" rIns="0" bIns="0" rtlCol="0" anchor="t"/>
          <a:lstStyle/>
          <a:p>
            <a:pPr marL="0" indent="0" algn="l">
              <a:lnSpc>
                <a:spcPts val="1900"/>
              </a:lnSpc>
              <a:buNone/>
            </a:pPr>
            <a:r>
              <a:rPr lang="en-US" sz="1200" b="1" dirty="0">
                <a:solidFill>
                  <a:srgbClr val="E2E6E9"/>
                </a:solidFill>
                <a:latin typeface="Merriweather" pitchFamily="34" charset="0"/>
                <a:ea typeface="Merriweather" pitchFamily="34" charset="-122"/>
                <a:cs typeface="Merriweather" pitchFamily="34" charset="-120"/>
              </a:rPr>
              <a:t>Total Time (Traditional): More than 1  hour</a:t>
            </a:r>
            <a:endParaRPr lang="en-US" sz="1200" dirty="0"/>
          </a:p>
        </p:txBody>
      </p:sp>
      <p:sp>
        <p:nvSpPr>
          <p:cNvPr id="21" name="Text 18"/>
          <p:cNvSpPr/>
          <p:nvPr/>
        </p:nvSpPr>
        <p:spPr>
          <a:xfrm>
            <a:off x="431840" y="4711422"/>
            <a:ext cx="13766721" cy="246817"/>
          </a:xfrm>
          <a:prstGeom prst="rect">
            <a:avLst/>
          </a:prstGeom>
          <a:noFill/>
          <a:ln/>
        </p:spPr>
        <p:txBody>
          <a:bodyPr wrap="none" lIns="0" tIns="0" rIns="0" bIns="0" rtlCol="0" anchor="t"/>
          <a:lstStyle/>
          <a:p>
            <a:pPr marL="0" indent="0" algn="ctr">
              <a:lnSpc>
                <a:spcPts val="1900"/>
              </a:lnSpc>
              <a:buNone/>
            </a:pPr>
            <a:r>
              <a:rPr lang="en-US" sz="1200" b="1" dirty="0">
                <a:solidFill>
                  <a:srgbClr val="E2E6E9"/>
                </a:solidFill>
                <a:latin typeface="Merriweather" pitchFamily="34" charset="0"/>
                <a:ea typeface="Merriweather" pitchFamily="34" charset="-122"/>
                <a:cs typeface="Merriweather" pitchFamily="34" charset="-120"/>
              </a:rPr>
              <a:t>CutZero Workflow:</a:t>
            </a:r>
            <a:endParaRPr lang="en-US" sz="1200" dirty="0"/>
          </a:p>
        </p:txBody>
      </p:sp>
      <p:sp>
        <p:nvSpPr>
          <p:cNvPr id="22" name="Shape 19"/>
          <p:cNvSpPr/>
          <p:nvPr/>
        </p:nvSpPr>
        <p:spPr>
          <a:xfrm>
            <a:off x="7307580" y="5097066"/>
            <a:ext cx="15240" cy="2408396"/>
          </a:xfrm>
          <a:prstGeom prst="roundRect">
            <a:avLst>
              <a:gd name="adj" fmla="val 340123"/>
            </a:avLst>
          </a:prstGeom>
          <a:solidFill>
            <a:srgbClr val="194A99"/>
          </a:solidFill>
          <a:ln/>
        </p:spPr>
        <p:txBody>
          <a:bodyPr/>
          <a:lstStyle/>
          <a:p>
            <a:endParaRPr lang="en-US"/>
          </a:p>
        </p:txBody>
      </p:sp>
      <p:sp>
        <p:nvSpPr>
          <p:cNvPr id="23" name="Shape 20"/>
          <p:cNvSpPr/>
          <p:nvPr/>
        </p:nvSpPr>
        <p:spPr>
          <a:xfrm>
            <a:off x="6821448" y="5228273"/>
            <a:ext cx="370165" cy="15240"/>
          </a:xfrm>
          <a:prstGeom prst="roundRect">
            <a:avLst>
              <a:gd name="adj" fmla="val 340123"/>
            </a:avLst>
          </a:prstGeom>
          <a:solidFill>
            <a:srgbClr val="194A99"/>
          </a:solidFill>
          <a:ln/>
        </p:spPr>
        <p:txBody>
          <a:bodyPr/>
          <a:lstStyle/>
          <a:p>
            <a:endParaRPr lang="en-US"/>
          </a:p>
        </p:txBody>
      </p:sp>
      <p:sp>
        <p:nvSpPr>
          <p:cNvPr id="24" name="Shape 21"/>
          <p:cNvSpPr/>
          <p:nvPr/>
        </p:nvSpPr>
        <p:spPr>
          <a:xfrm>
            <a:off x="7176373" y="5097066"/>
            <a:ext cx="277654" cy="277654"/>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25" name="Text 22"/>
          <p:cNvSpPr/>
          <p:nvPr/>
        </p:nvSpPr>
        <p:spPr>
          <a:xfrm>
            <a:off x="7222688" y="5120223"/>
            <a:ext cx="185023" cy="231338"/>
          </a:xfrm>
          <a:prstGeom prst="rect">
            <a:avLst/>
          </a:prstGeom>
          <a:noFill/>
          <a:ln/>
        </p:spPr>
        <p:txBody>
          <a:bodyPr wrap="none" lIns="0" tIns="0" rIns="0" bIns="0" rtlCol="0" anchor="t"/>
          <a:lstStyle/>
          <a:p>
            <a:pPr marL="0" indent="0" algn="ctr">
              <a:lnSpc>
                <a:spcPts val="1450"/>
              </a:lnSpc>
              <a:buNone/>
            </a:pPr>
            <a:r>
              <a:rPr lang="en-US" sz="1450" dirty="0">
                <a:solidFill>
                  <a:srgbClr val="E2E6E9"/>
                </a:solidFill>
                <a:latin typeface="Merriweather" pitchFamily="34" charset="0"/>
                <a:ea typeface="Merriweather" pitchFamily="34" charset="-122"/>
                <a:cs typeface="Merriweather" pitchFamily="34" charset="-120"/>
              </a:rPr>
              <a:t>1</a:t>
            </a:r>
            <a:endParaRPr lang="en-US" sz="1450" dirty="0"/>
          </a:p>
        </p:txBody>
      </p:sp>
      <p:sp>
        <p:nvSpPr>
          <p:cNvPr id="26" name="Text 23"/>
          <p:cNvSpPr/>
          <p:nvPr/>
        </p:nvSpPr>
        <p:spPr>
          <a:xfrm>
            <a:off x="918091" y="5139452"/>
            <a:ext cx="5780127" cy="192881"/>
          </a:xfrm>
          <a:prstGeom prst="rect">
            <a:avLst/>
          </a:prstGeom>
          <a:noFill/>
          <a:ln/>
        </p:spPr>
        <p:txBody>
          <a:bodyPr wrap="none" lIns="0" tIns="0" rIns="0" bIns="0" rtlCol="0" anchor="t"/>
          <a:lstStyle/>
          <a:p>
            <a:pPr marL="0" indent="0" algn="r">
              <a:lnSpc>
                <a:spcPts val="1500"/>
              </a:lnSpc>
              <a:buNone/>
            </a:pPr>
            <a:r>
              <a:rPr lang="en-US" sz="1200" b="1" dirty="0">
                <a:solidFill>
                  <a:srgbClr val="E2E6E9"/>
                </a:solidFill>
                <a:latin typeface="Merriweather" pitchFamily="34" charset="0"/>
                <a:ea typeface="Merriweather" pitchFamily="34" charset="-122"/>
                <a:cs typeface="Merriweather" pitchFamily="34" charset="-120"/>
              </a:rPr>
              <a:t>Automated Processing:</a:t>
            </a:r>
            <a:r>
              <a:rPr lang="en-US" sz="1200" dirty="0">
                <a:solidFill>
                  <a:srgbClr val="E2E6E9"/>
                </a:solidFill>
                <a:latin typeface="Merriweather" pitchFamily="34" charset="0"/>
                <a:ea typeface="Merriweather" pitchFamily="34" charset="-122"/>
                <a:cs typeface="Merriweather" pitchFamily="34" charset="-120"/>
              </a:rPr>
              <a:t> Run video through CutZero (approximately 5 minutes)</a:t>
            </a:r>
            <a:endParaRPr lang="en-US" sz="1200" dirty="0"/>
          </a:p>
        </p:txBody>
      </p:sp>
      <p:sp>
        <p:nvSpPr>
          <p:cNvPr id="27" name="Shape 24"/>
          <p:cNvSpPr/>
          <p:nvPr/>
        </p:nvSpPr>
        <p:spPr>
          <a:xfrm>
            <a:off x="7438787" y="5968722"/>
            <a:ext cx="370165" cy="15240"/>
          </a:xfrm>
          <a:prstGeom prst="roundRect">
            <a:avLst>
              <a:gd name="adj" fmla="val 340123"/>
            </a:avLst>
          </a:prstGeom>
          <a:solidFill>
            <a:srgbClr val="194A99"/>
          </a:solidFill>
          <a:ln/>
        </p:spPr>
        <p:txBody>
          <a:bodyPr/>
          <a:lstStyle/>
          <a:p>
            <a:endParaRPr lang="en-US"/>
          </a:p>
        </p:txBody>
      </p:sp>
      <p:sp>
        <p:nvSpPr>
          <p:cNvPr id="28" name="Shape 25"/>
          <p:cNvSpPr/>
          <p:nvPr/>
        </p:nvSpPr>
        <p:spPr>
          <a:xfrm>
            <a:off x="7176373" y="5837515"/>
            <a:ext cx="277654" cy="277654"/>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29" name="Text 26"/>
          <p:cNvSpPr/>
          <p:nvPr/>
        </p:nvSpPr>
        <p:spPr>
          <a:xfrm>
            <a:off x="7222688" y="5860673"/>
            <a:ext cx="185023" cy="231338"/>
          </a:xfrm>
          <a:prstGeom prst="rect">
            <a:avLst/>
          </a:prstGeom>
          <a:noFill/>
          <a:ln/>
        </p:spPr>
        <p:txBody>
          <a:bodyPr wrap="none" lIns="0" tIns="0" rIns="0" bIns="0" rtlCol="0" anchor="t"/>
          <a:lstStyle/>
          <a:p>
            <a:pPr marL="0" indent="0" algn="ctr">
              <a:lnSpc>
                <a:spcPts val="1450"/>
              </a:lnSpc>
              <a:buNone/>
            </a:pPr>
            <a:r>
              <a:rPr lang="en-US" sz="1450" dirty="0">
                <a:solidFill>
                  <a:srgbClr val="E2E6E9"/>
                </a:solidFill>
                <a:latin typeface="Merriweather" pitchFamily="34" charset="0"/>
                <a:ea typeface="Merriweather" pitchFamily="34" charset="-122"/>
                <a:cs typeface="Merriweather" pitchFamily="34" charset="-120"/>
              </a:rPr>
              <a:t>2</a:t>
            </a:r>
            <a:endParaRPr lang="en-US" sz="1450" dirty="0"/>
          </a:p>
        </p:txBody>
      </p:sp>
      <p:sp>
        <p:nvSpPr>
          <p:cNvPr id="30" name="Text 27"/>
          <p:cNvSpPr/>
          <p:nvPr/>
        </p:nvSpPr>
        <p:spPr>
          <a:xfrm>
            <a:off x="7932182" y="5879902"/>
            <a:ext cx="5093018" cy="192881"/>
          </a:xfrm>
          <a:prstGeom prst="rect">
            <a:avLst/>
          </a:prstGeom>
          <a:noFill/>
          <a:ln/>
        </p:spPr>
        <p:txBody>
          <a:bodyPr wrap="none" lIns="0" tIns="0" rIns="0" bIns="0" rtlCol="0" anchor="t"/>
          <a:lstStyle/>
          <a:p>
            <a:pPr marL="0" indent="0" algn="l">
              <a:lnSpc>
                <a:spcPts val="1500"/>
              </a:lnSpc>
              <a:buNone/>
            </a:pPr>
            <a:r>
              <a:rPr lang="en-US" sz="1200" b="1" dirty="0">
                <a:solidFill>
                  <a:srgbClr val="E2E6E9"/>
                </a:solidFill>
                <a:latin typeface="Merriweather" pitchFamily="34" charset="0"/>
                <a:ea typeface="Merriweather" pitchFamily="34" charset="-122"/>
                <a:cs typeface="Merriweather" pitchFamily="34" charset="-120"/>
              </a:rPr>
              <a:t>Quick Review:</a:t>
            </a:r>
            <a:r>
              <a:rPr lang="en-US" sz="1200" dirty="0">
                <a:solidFill>
                  <a:srgbClr val="E2E6E9"/>
                </a:solidFill>
                <a:latin typeface="Merriweather" pitchFamily="34" charset="0"/>
                <a:ea typeface="Merriweather" pitchFamily="34" charset="-122"/>
                <a:cs typeface="Merriweather" pitchFamily="34" charset="-120"/>
              </a:rPr>
              <a:t> Locate desired clip in condensed footage (1-2 minutes)</a:t>
            </a:r>
            <a:endParaRPr lang="en-US" sz="1200" dirty="0"/>
          </a:p>
        </p:txBody>
      </p:sp>
      <p:sp>
        <p:nvSpPr>
          <p:cNvPr id="31" name="Shape 28"/>
          <p:cNvSpPr/>
          <p:nvPr/>
        </p:nvSpPr>
        <p:spPr>
          <a:xfrm>
            <a:off x="6821448" y="6606897"/>
            <a:ext cx="370165" cy="15240"/>
          </a:xfrm>
          <a:prstGeom prst="roundRect">
            <a:avLst>
              <a:gd name="adj" fmla="val 340123"/>
            </a:avLst>
          </a:prstGeom>
          <a:solidFill>
            <a:srgbClr val="194A99"/>
          </a:solidFill>
          <a:ln/>
        </p:spPr>
        <p:txBody>
          <a:bodyPr/>
          <a:lstStyle/>
          <a:p>
            <a:endParaRPr lang="en-US"/>
          </a:p>
        </p:txBody>
      </p:sp>
      <p:sp>
        <p:nvSpPr>
          <p:cNvPr id="32" name="Shape 29"/>
          <p:cNvSpPr/>
          <p:nvPr/>
        </p:nvSpPr>
        <p:spPr>
          <a:xfrm>
            <a:off x="7176373" y="6475690"/>
            <a:ext cx="277654" cy="277654"/>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33" name="Text 30"/>
          <p:cNvSpPr/>
          <p:nvPr/>
        </p:nvSpPr>
        <p:spPr>
          <a:xfrm>
            <a:off x="7222688" y="6498848"/>
            <a:ext cx="185023" cy="231338"/>
          </a:xfrm>
          <a:prstGeom prst="rect">
            <a:avLst/>
          </a:prstGeom>
          <a:noFill/>
          <a:ln/>
        </p:spPr>
        <p:txBody>
          <a:bodyPr wrap="none" lIns="0" tIns="0" rIns="0" bIns="0" rtlCol="0" anchor="t"/>
          <a:lstStyle/>
          <a:p>
            <a:pPr marL="0" indent="0" algn="ctr">
              <a:lnSpc>
                <a:spcPts val="1450"/>
              </a:lnSpc>
              <a:buNone/>
            </a:pPr>
            <a:r>
              <a:rPr lang="en-US" sz="1450" dirty="0">
                <a:solidFill>
                  <a:srgbClr val="E2E6E9"/>
                </a:solidFill>
                <a:latin typeface="Merriweather" pitchFamily="34" charset="0"/>
                <a:ea typeface="Merriweather" pitchFamily="34" charset="-122"/>
                <a:cs typeface="Merriweather" pitchFamily="34" charset="-120"/>
              </a:rPr>
              <a:t>3</a:t>
            </a:r>
            <a:endParaRPr lang="en-US" sz="1450" dirty="0"/>
          </a:p>
        </p:txBody>
      </p:sp>
      <p:sp>
        <p:nvSpPr>
          <p:cNvPr id="34" name="Text 31"/>
          <p:cNvSpPr/>
          <p:nvPr/>
        </p:nvSpPr>
        <p:spPr>
          <a:xfrm>
            <a:off x="2696051" y="6518077"/>
            <a:ext cx="4002167" cy="192881"/>
          </a:xfrm>
          <a:prstGeom prst="rect">
            <a:avLst/>
          </a:prstGeom>
          <a:noFill/>
          <a:ln/>
        </p:spPr>
        <p:txBody>
          <a:bodyPr wrap="none" lIns="0" tIns="0" rIns="0" bIns="0" rtlCol="0" anchor="t"/>
          <a:lstStyle/>
          <a:p>
            <a:pPr marL="0" indent="0" algn="r">
              <a:lnSpc>
                <a:spcPts val="1500"/>
              </a:lnSpc>
              <a:buNone/>
            </a:pPr>
            <a:r>
              <a:rPr lang="en-US" sz="1200" b="1" dirty="0">
                <a:solidFill>
                  <a:srgbClr val="E2E6E9"/>
                </a:solidFill>
                <a:latin typeface="Merriweather" pitchFamily="34" charset="0"/>
                <a:ea typeface="Merriweather" pitchFamily="34" charset="-122"/>
                <a:cs typeface="Merriweather" pitchFamily="34" charset="-120"/>
              </a:rPr>
              <a:t>Final Adjustments:</a:t>
            </a:r>
            <a:r>
              <a:rPr lang="en-US" sz="1200" dirty="0">
                <a:solidFill>
                  <a:srgbClr val="E2E6E9"/>
                </a:solidFill>
                <a:latin typeface="Merriweather" pitchFamily="34" charset="0"/>
                <a:ea typeface="Merriweather" pitchFamily="34" charset="-122"/>
                <a:cs typeface="Merriweather" pitchFamily="34" charset="-120"/>
              </a:rPr>
              <a:t> Fine-tuning and export (1 minute)</a:t>
            </a:r>
            <a:endParaRPr lang="en-US" sz="1200" dirty="0"/>
          </a:p>
        </p:txBody>
      </p:sp>
      <p:sp>
        <p:nvSpPr>
          <p:cNvPr id="35" name="Text 32"/>
          <p:cNvSpPr/>
          <p:nvPr/>
        </p:nvSpPr>
        <p:spPr>
          <a:xfrm>
            <a:off x="431840" y="7644289"/>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E2E6E9"/>
                </a:solidFill>
                <a:latin typeface="Merriweather" pitchFamily="34" charset="0"/>
                <a:ea typeface="Merriweather" pitchFamily="34" charset="-122"/>
                <a:cs typeface="Merriweather" pitchFamily="34" charset="-120"/>
              </a:rPr>
              <a:t>Best Case:</a:t>
            </a:r>
            <a:r>
              <a:rPr lang="en-US" sz="950" dirty="0">
                <a:solidFill>
                  <a:srgbClr val="E2E6E9"/>
                </a:solidFill>
                <a:latin typeface="Merriweather" pitchFamily="34" charset="0"/>
                <a:ea typeface="Merriweather" pitchFamily="34" charset="-122"/>
                <a:cs typeface="Merriweather" pitchFamily="34" charset="-120"/>
              </a:rPr>
              <a:t> CutZero matches traditional editing (6-8 minutes)</a:t>
            </a:r>
            <a:endParaRPr lang="en-US" sz="950" dirty="0"/>
          </a:p>
        </p:txBody>
      </p:sp>
      <p:sp>
        <p:nvSpPr>
          <p:cNvPr id="36" name="Text 33"/>
          <p:cNvSpPr/>
          <p:nvPr/>
        </p:nvSpPr>
        <p:spPr>
          <a:xfrm>
            <a:off x="431840" y="7884914"/>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E2E6E9"/>
                </a:solidFill>
                <a:latin typeface="Merriweather" pitchFamily="34" charset="0"/>
                <a:ea typeface="Merriweather" pitchFamily="34" charset="-122"/>
                <a:cs typeface="Merriweather" pitchFamily="34" charset="-120"/>
              </a:rPr>
              <a:t>Typical Case:</a:t>
            </a:r>
            <a:r>
              <a:rPr lang="en-US" sz="950" dirty="0">
                <a:solidFill>
                  <a:srgbClr val="E2E6E9"/>
                </a:solidFill>
                <a:latin typeface="Merriweather" pitchFamily="34" charset="0"/>
                <a:ea typeface="Merriweather" pitchFamily="34" charset="-122"/>
                <a:cs typeface="Merriweather" pitchFamily="34" charset="-120"/>
              </a:rPr>
              <a:t> CutZero saves 2-7 minutes</a:t>
            </a:r>
            <a:endParaRPr lang="en-US" sz="950" dirty="0"/>
          </a:p>
        </p:txBody>
      </p:sp>
      <p:sp>
        <p:nvSpPr>
          <p:cNvPr id="37" name="Text 34"/>
          <p:cNvSpPr/>
          <p:nvPr/>
        </p:nvSpPr>
        <p:spPr>
          <a:xfrm>
            <a:off x="431840" y="8125539"/>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E2E6E9"/>
                </a:solidFill>
                <a:latin typeface="Merriweather" pitchFamily="34" charset="0"/>
                <a:ea typeface="Merriweather" pitchFamily="34" charset="-122"/>
                <a:cs typeface="Merriweather" pitchFamily="34" charset="-120"/>
              </a:rPr>
              <a:t>Worst Case:</a:t>
            </a:r>
            <a:r>
              <a:rPr lang="en-US" sz="950" dirty="0">
                <a:solidFill>
                  <a:srgbClr val="E2E6E9"/>
                </a:solidFill>
                <a:latin typeface="Merriweather" pitchFamily="34" charset="0"/>
                <a:ea typeface="Merriweather" pitchFamily="34" charset="-122"/>
                <a:cs typeface="Merriweather" pitchFamily="34" charset="-120"/>
              </a:rPr>
              <a:t> CutZero saves up to 10 minutes</a:t>
            </a:r>
            <a:endParaRPr lang="en-US" sz="950" dirty="0"/>
          </a:p>
        </p:txBody>
      </p:sp>
      <p:sp>
        <p:nvSpPr>
          <p:cNvPr id="38" name="Text 35"/>
          <p:cNvSpPr/>
          <p:nvPr/>
        </p:nvSpPr>
        <p:spPr>
          <a:xfrm>
            <a:off x="431840" y="8461891"/>
            <a:ext cx="13766721" cy="197525"/>
          </a:xfrm>
          <a:prstGeom prst="rect">
            <a:avLst/>
          </a:prstGeom>
          <a:noFill/>
          <a:ln/>
        </p:spPr>
        <p:txBody>
          <a:bodyPr wrap="none" lIns="0" tIns="0" rIns="0" bIns="0" rtlCol="0" anchor="t"/>
          <a:lstStyle/>
          <a:p>
            <a:pPr marL="0" indent="0" algn="l">
              <a:lnSpc>
                <a:spcPts val="1550"/>
              </a:lnSpc>
              <a:buNone/>
            </a:pPr>
            <a:r>
              <a:rPr lang="en-US" sz="950" b="1" dirty="0">
                <a:solidFill>
                  <a:srgbClr val="E2E6E9"/>
                </a:solidFill>
                <a:latin typeface="Merriweather" pitchFamily="34" charset="0"/>
                <a:ea typeface="Merriweather" pitchFamily="34" charset="-122"/>
                <a:cs typeface="Merriweather" pitchFamily="34" charset="-120"/>
              </a:rPr>
              <a:t>Key Factors:</a:t>
            </a:r>
            <a:endParaRPr lang="en-US" sz="950" dirty="0"/>
          </a:p>
        </p:txBody>
      </p:sp>
      <p:sp>
        <p:nvSpPr>
          <p:cNvPr id="39" name="Text 36"/>
          <p:cNvSpPr/>
          <p:nvPr/>
        </p:nvSpPr>
        <p:spPr>
          <a:xfrm>
            <a:off x="431840" y="8798243"/>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E2E6E9"/>
                </a:solidFill>
                <a:latin typeface="Merriweather" pitchFamily="34" charset="0"/>
                <a:ea typeface="Merriweather" pitchFamily="34" charset="-122"/>
                <a:cs typeface="Merriweather" pitchFamily="34" charset="-120"/>
              </a:rPr>
              <a:t>Processing Speed:</a:t>
            </a:r>
            <a:r>
              <a:rPr lang="en-US" sz="950" dirty="0">
                <a:solidFill>
                  <a:srgbClr val="E2E6E9"/>
                </a:solidFill>
                <a:latin typeface="Merriweather" pitchFamily="34" charset="0"/>
                <a:ea typeface="Merriweather" pitchFamily="34" charset="-122"/>
                <a:cs typeface="Merriweather" pitchFamily="34" charset="-120"/>
              </a:rPr>
              <a:t> CutZero's efficiency depends on hardware capabilities</a:t>
            </a:r>
            <a:endParaRPr lang="en-US" sz="950" dirty="0"/>
          </a:p>
        </p:txBody>
      </p:sp>
      <p:sp>
        <p:nvSpPr>
          <p:cNvPr id="40" name="Text 37"/>
          <p:cNvSpPr/>
          <p:nvPr/>
        </p:nvSpPr>
        <p:spPr>
          <a:xfrm>
            <a:off x="431840" y="9038868"/>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E2E6E9"/>
                </a:solidFill>
                <a:latin typeface="Merriweather" pitchFamily="34" charset="0"/>
                <a:ea typeface="Merriweather" pitchFamily="34" charset="-122"/>
                <a:cs typeface="Merriweather" pitchFamily="34" charset="-120"/>
              </a:rPr>
              <a:t>Detection Accuracy:</a:t>
            </a:r>
            <a:r>
              <a:rPr lang="en-US" sz="950" dirty="0">
                <a:solidFill>
                  <a:srgbClr val="E2E6E9"/>
                </a:solidFill>
                <a:latin typeface="Merriweather" pitchFamily="34" charset="0"/>
                <a:ea typeface="Merriweather" pitchFamily="34" charset="-122"/>
                <a:cs typeface="Merriweather" pitchFamily="34" charset="-120"/>
              </a:rPr>
              <a:t> Precise identification of silent/blank sections</a:t>
            </a:r>
            <a:endParaRPr lang="en-US" sz="950" dirty="0"/>
          </a:p>
        </p:txBody>
      </p:sp>
      <p:sp>
        <p:nvSpPr>
          <p:cNvPr id="41" name="Text 38"/>
          <p:cNvSpPr/>
          <p:nvPr/>
        </p:nvSpPr>
        <p:spPr>
          <a:xfrm>
            <a:off x="431840" y="9279493"/>
            <a:ext cx="13766721" cy="197525"/>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E2E6E9"/>
                </a:solidFill>
                <a:latin typeface="Merriweather" pitchFamily="34" charset="0"/>
                <a:ea typeface="Merriweather" pitchFamily="34" charset="-122"/>
                <a:cs typeface="Merriweather" pitchFamily="34" charset="-120"/>
              </a:rPr>
              <a:t>Video Format:</a:t>
            </a:r>
            <a:r>
              <a:rPr lang="en-US" sz="950" dirty="0">
                <a:solidFill>
                  <a:srgbClr val="E2E6E9"/>
                </a:solidFill>
                <a:latin typeface="Merriweather" pitchFamily="34" charset="0"/>
                <a:ea typeface="Merriweather" pitchFamily="34" charset="-122"/>
                <a:cs typeface="Merriweather" pitchFamily="34" charset="-120"/>
              </a:rPr>
              <a:t> File type and codec affect processing time</a:t>
            </a:r>
            <a:endParaRPr lang="en-US" sz="950" dirty="0"/>
          </a:p>
        </p:txBody>
      </p:sp>
      <p:sp>
        <p:nvSpPr>
          <p:cNvPr id="42" name="Text 39"/>
          <p:cNvSpPr/>
          <p:nvPr/>
        </p:nvSpPr>
        <p:spPr>
          <a:xfrm>
            <a:off x="431840" y="9615845"/>
            <a:ext cx="13766721" cy="395049"/>
          </a:xfrm>
          <a:prstGeom prst="rect">
            <a:avLst/>
          </a:prstGeom>
          <a:noFill/>
          <a:ln/>
        </p:spPr>
        <p:txBody>
          <a:bodyPr wrap="square" lIns="0" tIns="0" rIns="0" bIns="0" rtlCol="0" anchor="t"/>
          <a:lstStyle/>
          <a:p>
            <a:pPr marL="0" indent="0" algn="l">
              <a:lnSpc>
                <a:spcPts val="1550"/>
              </a:lnSpc>
              <a:buNone/>
            </a:pPr>
            <a:r>
              <a:rPr lang="en-US" sz="950" b="1" dirty="0">
                <a:solidFill>
                  <a:srgbClr val="E2E6E9"/>
                </a:solidFill>
                <a:latin typeface="Merriweather" pitchFamily="34" charset="0"/>
                <a:ea typeface="Merriweather" pitchFamily="34" charset="-122"/>
                <a:cs typeface="Merriweather" pitchFamily="34" charset="-120"/>
              </a:rPr>
              <a:t>Conclusion:</a:t>
            </a:r>
            <a:r>
              <a:rPr lang="en-US" sz="950" dirty="0">
                <a:solidFill>
                  <a:srgbClr val="E2E6E9"/>
                </a:solidFill>
                <a:latin typeface="Merriweather" pitchFamily="34" charset="0"/>
                <a:ea typeface="Merriweather" pitchFamily="34" charset="-122"/>
                <a:cs typeface="Merriweather" pitchFamily="34" charset="-120"/>
              </a:rPr>
              <a:t> Even with conservative estimates, CutZero offers significant time savings compared to traditional editing methods, especially when working with longer videos. With optimized processing speeds under 2 minutes, the efficiency gains become even more substantial.</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8517" y="407432"/>
            <a:ext cx="7796808" cy="462915"/>
          </a:xfrm>
          <a:prstGeom prst="rect">
            <a:avLst/>
          </a:prstGeom>
          <a:noFill/>
          <a:ln/>
        </p:spPr>
        <p:txBody>
          <a:bodyPr wrap="none" lIns="0" tIns="0" rIns="0" bIns="0" rtlCol="0" anchor="t"/>
          <a:lstStyle/>
          <a:p>
            <a:pPr marL="0" indent="0" algn="l">
              <a:lnSpc>
                <a:spcPts val="3600"/>
              </a:lnSpc>
              <a:buNone/>
            </a:pPr>
            <a:r>
              <a:rPr lang="en-US" sz="2900" dirty="0">
                <a:solidFill>
                  <a:srgbClr val="F5F0F0"/>
                </a:solidFill>
                <a:latin typeface="Merriweather" pitchFamily="34" charset="0"/>
                <a:ea typeface="Merriweather" pitchFamily="34" charset="-122"/>
                <a:cs typeface="Merriweather" pitchFamily="34" charset="-120"/>
              </a:rPr>
              <a:t>Research: The Numbers Behind Automation</a:t>
            </a:r>
            <a:endParaRPr lang="en-US" sz="2900" dirty="0"/>
          </a:p>
        </p:txBody>
      </p:sp>
      <p:pic>
        <p:nvPicPr>
          <p:cNvPr id="3" name="Image 0" descr="preencoded.png"/>
          <p:cNvPicPr>
            <a:picLocks noChangeAspect="1"/>
          </p:cNvPicPr>
          <p:nvPr/>
        </p:nvPicPr>
        <p:blipFill>
          <a:blip r:embed="rId3"/>
          <a:stretch>
            <a:fillRect/>
          </a:stretch>
        </p:blipFill>
        <p:spPr>
          <a:xfrm>
            <a:off x="518517" y="1166574"/>
            <a:ext cx="13593366" cy="7612261"/>
          </a:xfrm>
          <a:prstGeom prst="rect">
            <a:avLst/>
          </a:prstGeom>
        </p:spPr>
      </p:pic>
      <p:sp>
        <p:nvSpPr>
          <p:cNvPr id="4" name="Text 1"/>
          <p:cNvSpPr/>
          <p:nvPr/>
        </p:nvSpPr>
        <p:spPr>
          <a:xfrm>
            <a:off x="518517" y="8945523"/>
            <a:ext cx="13593366" cy="473869"/>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Our research indicates that a significant percentage of video editors spend excessive time manually trimming silence from their videos. Automated trimming can reduce editing time by more than 50%, enabling faster project completion and increased productivity. The adoption of AI-based video editing is on the rise.</a:t>
            </a:r>
            <a:endParaRPr lang="en-US" sz="1150" dirty="0"/>
          </a:p>
        </p:txBody>
      </p:sp>
      <p:pic>
        <p:nvPicPr>
          <p:cNvPr id="7" name="Picture 6" descr="A black background with white spots&#10;&#10;AI-generated content may be incorrect.">
            <a:extLst>
              <a:ext uri="{FF2B5EF4-FFF2-40B4-BE49-F238E27FC236}">
                <a16:creationId xmlns:a16="http://schemas.microsoft.com/office/drawing/2014/main" id="{D8E808C1-2810-866D-DB2F-6A042E1B63B8}"/>
              </a:ext>
            </a:extLst>
          </p:cNvPr>
          <p:cNvPicPr>
            <a:picLocks noChangeAspect="1"/>
          </p:cNvPicPr>
          <p:nvPr/>
        </p:nvPicPr>
        <p:blipFill>
          <a:blip r:embed="rId4"/>
          <a:stretch>
            <a:fillRect/>
          </a:stretch>
        </p:blipFill>
        <p:spPr>
          <a:xfrm>
            <a:off x="12547600" y="7716918"/>
            <a:ext cx="2082800" cy="457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0556" y="799148"/>
            <a:ext cx="7862888" cy="1143714"/>
          </a:xfrm>
          <a:prstGeom prst="rect">
            <a:avLst/>
          </a:prstGeom>
          <a:noFill/>
          <a:ln/>
        </p:spPr>
        <p:txBody>
          <a:bodyPr wrap="square" lIns="0" tIns="0" rIns="0" bIns="0" rtlCol="0" anchor="t"/>
          <a:lstStyle/>
          <a:p>
            <a:pPr marL="0" indent="0" algn="l">
              <a:lnSpc>
                <a:spcPts val="4500"/>
              </a:lnSpc>
              <a:buNone/>
            </a:pPr>
            <a:r>
              <a:rPr lang="en-US" sz="3600" dirty="0">
                <a:solidFill>
                  <a:srgbClr val="F5F0F0"/>
                </a:solidFill>
                <a:latin typeface="Merriweather" pitchFamily="34" charset="0"/>
                <a:ea typeface="Merriweather" pitchFamily="34" charset="-122"/>
                <a:cs typeface="Merriweather" pitchFamily="34" charset="-120"/>
              </a:rPr>
              <a:t>Methodology: The Technology Behind CutZero</a:t>
            </a:r>
            <a:endParaRPr lang="en-US" sz="3600" dirty="0"/>
          </a:p>
        </p:txBody>
      </p:sp>
      <p:pic>
        <p:nvPicPr>
          <p:cNvPr id="4" name="Image 1" descr="preencoded.png"/>
          <p:cNvPicPr>
            <a:picLocks noChangeAspect="1"/>
          </p:cNvPicPr>
          <p:nvPr/>
        </p:nvPicPr>
        <p:blipFill>
          <a:blip r:embed="rId4"/>
          <a:stretch>
            <a:fillRect/>
          </a:stretch>
        </p:blipFill>
        <p:spPr>
          <a:xfrm>
            <a:off x="640556" y="2217301"/>
            <a:ext cx="915114" cy="1640086"/>
          </a:xfrm>
          <a:prstGeom prst="rect">
            <a:avLst/>
          </a:prstGeom>
        </p:spPr>
      </p:pic>
      <p:sp>
        <p:nvSpPr>
          <p:cNvPr id="5" name="Text 1"/>
          <p:cNvSpPr/>
          <p:nvPr/>
        </p:nvSpPr>
        <p:spPr>
          <a:xfrm>
            <a:off x="1830110" y="2400300"/>
            <a:ext cx="2287786" cy="285988"/>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Language: Python</a:t>
            </a:r>
            <a:endParaRPr lang="en-US" sz="1800" dirty="0"/>
          </a:p>
        </p:txBody>
      </p:sp>
      <p:sp>
        <p:nvSpPr>
          <p:cNvPr id="6" name="Text 2"/>
          <p:cNvSpPr/>
          <p:nvPr/>
        </p:nvSpPr>
        <p:spPr>
          <a:xfrm>
            <a:off x="1830110" y="2796064"/>
            <a:ext cx="6673334" cy="878324"/>
          </a:xfrm>
          <a:prstGeom prst="rect">
            <a:avLst/>
          </a:prstGeom>
          <a:noFill/>
          <a:ln/>
        </p:spPr>
        <p:txBody>
          <a:bodyPr wrap="square" lIns="0" tIns="0" rIns="0" bIns="0" rtlCol="0" anchor="t"/>
          <a:lstStyle/>
          <a:p>
            <a:pPr marL="0" indent="0" algn="l">
              <a:lnSpc>
                <a:spcPts val="2300"/>
              </a:lnSpc>
              <a:buNone/>
            </a:pPr>
            <a:r>
              <a:rPr lang="en-US" sz="1400" dirty="0">
                <a:solidFill>
                  <a:srgbClr val="E2E6E9"/>
                </a:solidFill>
                <a:latin typeface="Merriweather" pitchFamily="34" charset="0"/>
                <a:ea typeface="Merriweather" pitchFamily="34" charset="-122"/>
                <a:cs typeface="Merriweather" pitchFamily="34" charset="-120"/>
              </a:rPr>
              <a:t>The core language for CutZero is Python, chosen for its versatility and extensive library support. Python allows for rapid development and integration with other tools and frameworks.</a:t>
            </a:r>
            <a:endParaRPr lang="en-US" sz="1400" dirty="0"/>
          </a:p>
        </p:txBody>
      </p:sp>
      <p:pic>
        <p:nvPicPr>
          <p:cNvPr id="7" name="Image 2" descr="preencoded.png"/>
          <p:cNvPicPr>
            <a:picLocks noChangeAspect="1"/>
          </p:cNvPicPr>
          <p:nvPr/>
        </p:nvPicPr>
        <p:blipFill>
          <a:blip r:embed="rId5"/>
          <a:stretch>
            <a:fillRect/>
          </a:stretch>
        </p:blipFill>
        <p:spPr>
          <a:xfrm>
            <a:off x="640556" y="3857387"/>
            <a:ext cx="915114" cy="1932861"/>
          </a:xfrm>
          <a:prstGeom prst="rect">
            <a:avLst/>
          </a:prstGeom>
        </p:spPr>
      </p:pic>
      <p:sp>
        <p:nvSpPr>
          <p:cNvPr id="8" name="Text 3"/>
          <p:cNvSpPr/>
          <p:nvPr/>
        </p:nvSpPr>
        <p:spPr>
          <a:xfrm>
            <a:off x="1830110" y="4040386"/>
            <a:ext cx="3022878" cy="285988"/>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Libraries: OpenCV, FFMPEG</a:t>
            </a:r>
            <a:endParaRPr lang="en-US" sz="1800" dirty="0"/>
          </a:p>
        </p:txBody>
      </p:sp>
      <p:sp>
        <p:nvSpPr>
          <p:cNvPr id="9" name="Text 4"/>
          <p:cNvSpPr/>
          <p:nvPr/>
        </p:nvSpPr>
        <p:spPr>
          <a:xfrm>
            <a:off x="1830110" y="4436150"/>
            <a:ext cx="6673334" cy="1171099"/>
          </a:xfrm>
          <a:prstGeom prst="rect">
            <a:avLst/>
          </a:prstGeom>
          <a:noFill/>
          <a:ln/>
        </p:spPr>
        <p:txBody>
          <a:bodyPr wrap="square" lIns="0" tIns="0" rIns="0" bIns="0" rtlCol="0" anchor="t"/>
          <a:lstStyle/>
          <a:p>
            <a:pPr marL="0" indent="0" algn="l">
              <a:lnSpc>
                <a:spcPts val="2300"/>
              </a:lnSpc>
              <a:buNone/>
            </a:pPr>
            <a:r>
              <a:rPr lang="en-US" sz="1400" dirty="0">
                <a:solidFill>
                  <a:srgbClr val="E2E6E9"/>
                </a:solidFill>
                <a:latin typeface="Merriweather" pitchFamily="34" charset="0"/>
                <a:ea typeface="Merriweather" pitchFamily="34" charset="-122"/>
                <a:cs typeface="Merriweather" pitchFamily="34" charset="-120"/>
              </a:rPr>
              <a:t>OpenCV and FFMPEG are used for video processing and manipulation, while Pydub and MoviePy handle audio processing and video editing. Faster whisper open ai's model runs locally, PyQt5 for interfaces. Libraries provide essential functionalities . These libraries provide essential functionalities.</a:t>
            </a:r>
            <a:endParaRPr lang="en-US" sz="1400" dirty="0"/>
          </a:p>
        </p:txBody>
      </p:sp>
      <p:pic>
        <p:nvPicPr>
          <p:cNvPr id="10" name="Image 3" descr="preencoded.png"/>
          <p:cNvPicPr>
            <a:picLocks noChangeAspect="1"/>
          </p:cNvPicPr>
          <p:nvPr/>
        </p:nvPicPr>
        <p:blipFill>
          <a:blip r:embed="rId6"/>
          <a:stretch>
            <a:fillRect/>
          </a:stretch>
        </p:blipFill>
        <p:spPr>
          <a:xfrm>
            <a:off x="640556" y="5790247"/>
            <a:ext cx="915114" cy="1640086"/>
          </a:xfrm>
          <a:prstGeom prst="rect">
            <a:avLst/>
          </a:prstGeom>
        </p:spPr>
      </p:pic>
      <p:sp>
        <p:nvSpPr>
          <p:cNvPr id="11" name="Text 5"/>
          <p:cNvSpPr/>
          <p:nvPr/>
        </p:nvSpPr>
        <p:spPr>
          <a:xfrm>
            <a:off x="1830110" y="5973247"/>
            <a:ext cx="3139916" cy="285988"/>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Process: Audio Thresholding</a:t>
            </a:r>
            <a:endParaRPr lang="en-US" sz="1800" dirty="0"/>
          </a:p>
        </p:txBody>
      </p:sp>
      <p:sp>
        <p:nvSpPr>
          <p:cNvPr id="12" name="Text 6"/>
          <p:cNvSpPr/>
          <p:nvPr/>
        </p:nvSpPr>
        <p:spPr>
          <a:xfrm>
            <a:off x="1830110" y="6369010"/>
            <a:ext cx="6673334" cy="878324"/>
          </a:xfrm>
          <a:prstGeom prst="rect">
            <a:avLst/>
          </a:prstGeom>
          <a:noFill/>
          <a:ln/>
        </p:spPr>
        <p:txBody>
          <a:bodyPr wrap="square" lIns="0" tIns="0" rIns="0" bIns="0" rtlCol="0" anchor="t"/>
          <a:lstStyle/>
          <a:p>
            <a:pPr marL="0" indent="0" algn="l">
              <a:lnSpc>
                <a:spcPts val="2300"/>
              </a:lnSpc>
              <a:buNone/>
            </a:pPr>
            <a:r>
              <a:rPr lang="en-US" sz="1400" dirty="0">
                <a:solidFill>
                  <a:srgbClr val="E2E6E9"/>
                </a:solidFill>
                <a:latin typeface="Merriweather" pitchFamily="34" charset="0"/>
                <a:ea typeface="Merriweather" pitchFamily="34" charset="-122"/>
                <a:cs typeface="Merriweather" pitchFamily="34" charset="-120"/>
              </a:rPr>
              <a:t>CutZero detects silence via audio thresholding, removing blank segments automatically while ensuring smooth transitions. This process guarantees a polished final product free of awkward pauses.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93990"/>
          </a:xfrm>
          <a:prstGeom prst="rect">
            <a:avLst/>
          </a:prstGeom>
        </p:spPr>
      </p:pic>
      <p:sp>
        <p:nvSpPr>
          <p:cNvPr id="3" name="Text 0"/>
          <p:cNvSpPr/>
          <p:nvPr/>
        </p:nvSpPr>
        <p:spPr>
          <a:xfrm>
            <a:off x="670322" y="2946321"/>
            <a:ext cx="9847421" cy="598527"/>
          </a:xfrm>
          <a:prstGeom prst="rect">
            <a:avLst/>
          </a:prstGeom>
          <a:noFill/>
          <a:ln/>
        </p:spPr>
        <p:txBody>
          <a:bodyPr wrap="none" lIns="0" tIns="0" rIns="0" bIns="0" rtlCol="0" anchor="t"/>
          <a:lstStyle/>
          <a:p>
            <a:pPr marL="0" indent="0" algn="l">
              <a:lnSpc>
                <a:spcPts val="4700"/>
              </a:lnSpc>
              <a:buNone/>
            </a:pPr>
            <a:r>
              <a:rPr lang="en-US" sz="3750" dirty="0">
                <a:solidFill>
                  <a:srgbClr val="F5F0F0"/>
                </a:solidFill>
                <a:latin typeface="Merriweather" pitchFamily="34" charset="0"/>
                <a:ea typeface="Merriweather" pitchFamily="34" charset="-122"/>
                <a:cs typeface="Merriweather" pitchFamily="34" charset="-120"/>
              </a:rPr>
              <a:t>Challenges: Overcoming Technical Hurdles</a:t>
            </a:r>
            <a:endParaRPr lang="en-US" sz="3750" dirty="0"/>
          </a:p>
        </p:txBody>
      </p:sp>
      <p:sp>
        <p:nvSpPr>
          <p:cNvPr id="4" name="Shape 1"/>
          <p:cNvSpPr/>
          <p:nvPr/>
        </p:nvSpPr>
        <p:spPr>
          <a:xfrm>
            <a:off x="7303770" y="3832027"/>
            <a:ext cx="22860" cy="3845243"/>
          </a:xfrm>
          <a:prstGeom prst="roundRect">
            <a:avLst>
              <a:gd name="adj" fmla="val 351884"/>
            </a:avLst>
          </a:prstGeom>
          <a:solidFill>
            <a:srgbClr val="194A99"/>
          </a:solidFill>
          <a:ln/>
        </p:spPr>
        <p:txBody>
          <a:bodyPr/>
          <a:lstStyle/>
          <a:p>
            <a:endParaRPr lang="en-US"/>
          </a:p>
        </p:txBody>
      </p:sp>
      <p:sp>
        <p:nvSpPr>
          <p:cNvPr id="5" name="Shape 2"/>
          <p:cNvSpPr/>
          <p:nvPr/>
        </p:nvSpPr>
        <p:spPr>
          <a:xfrm>
            <a:off x="6548140" y="4035981"/>
            <a:ext cx="574477" cy="22860"/>
          </a:xfrm>
          <a:prstGeom prst="roundRect">
            <a:avLst>
              <a:gd name="adj" fmla="val 351884"/>
            </a:avLst>
          </a:prstGeom>
          <a:solidFill>
            <a:srgbClr val="194A99"/>
          </a:solidFill>
          <a:ln/>
        </p:spPr>
        <p:txBody>
          <a:bodyPr/>
          <a:lstStyle/>
          <a:p>
            <a:endParaRPr lang="en-US"/>
          </a:p>
        </p:txBody>
      </p:sp>
      <p:sp>
        <p:nvSpPr>
          <p:cNvPr id="6" name="Shape 3"/>
          <p:cNvSpPr/>
          <p:nvPr/>
        </p:nvSpPr>
        <p:spPr>
          <a:xfrm>
            <a:off x="7099756" y="3832027"/>
            <a:ext cx="430887" cy="430887"/>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7" name="Text 4"/>
          <p:cNvSpPr/>
          <p:nvPr/>
        </p:nvSpPr>
        <p:spPr>
          <a:xfrm>
            <a:off x="7171551" y="3867864"/>
            <a:ext cx="287179" cy="359092"/>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1</a:t>
            </a:r>
            <a:endParaRPr lang="en-US" sz="2250" dirty="0"/>
          </a:p>
        </p:txBody>
      </p:sp>
      <p:sp>
        <p:nvSpPr>
          <p:cNvPr id="8" name="Text 5"/>
          <p:cNvSpPr/>
          <p:nvPr/>
        </p:nvSpPr>
        <p:spPr>
          <a:xfrm>
            <a:off x="3963591" y="3897749"/>
            <a:ext cx="2393990" cy="299204"/>
          </a:xfrm>
          <a:prstGeom prst="rect">
            <a:avLst/>
          </a:prstGeom>
          <a:noFill/>
          <a:ln/>
        </p:spPr>
        <p:txBody>
          <a:bodyPr wrap="none" lIns="0" tIns="0" rIns="0" bIns="0" rtlCol="0" anchor="t"/>
          <a:lstStyle/>
          <a:p>
            <a:pPr marL="0" indent="0" algn="r">
              <a:lnSpc>
                <a:spcPts val="2350"/>
              </a:lnSpc>
              <a:buNone/>
            </a:pPr>
            <a:r>
              <a:rPr lang="en-US" sz="1850" dirty="0">
                <a:solidFill>
                  <a:srgbClr val="E2E6E9"/>
                </a:solidFill>
                <a:latin typeface="Merriweather" pitchFamily="34" charset="0"/>
                <a:ea typeface="Merriweather" pitchFamily="34" charset="-122"/>
                <a:cs typeface="Merriweather" pitchFamily="34" charset="-120"/>
              </a:rPr>
              <a:t>Compatibility Issues</a:t>
            </a:r>
            <a:endParaRPr lang="en-US" sz="1850" dirty="0"/>
          </a:p>
        </p:txBody>
      </p:sp>
      <p:sp>
        <p:nvSpPr>
          <p:cNvPr id="9" name="Text 6"/>
          <p:cNvSpPr/>
          <p:nvPr/>
        </p:nvSpPr>
        <p:spPr>
          <a:xfrm>
            <a:off x="670322" y="4311848"/>
            <a:ext cx="5687258" cy="1225868"/>
          </a:xfrm>
          <a:prstGeom prst="rect">
            <a:avLst/>
          </a:prstGeom>
          <a:noFill/>
          <a:ln/>
        </p:spPr>
        <p:txBody>
          <a:bodyPr wrap="square" lIns="0" tIns="0" rIns="0" bIns="0" rtlCol="0" anchor="t"/>
          <a:lstStyle/>
          <a:p>
            <a:pPr marL="0" indent="0" algn="r">
              <a:lnSpc>
                <a:spcPts val="2400"/>
              </a:lnSpc>
              <a:buNone/>
            </a:pPr>
            <a:r>
              <a:rPr lang="en-US" sz="1500" dirty="0">
                <a:solidFill>
                  <a:srgbClr val="E2E6E9"/>
                </a:solidFill>
                <a:latin typeface="Merriweather" pitchFamily="34" charset="0"/>
                <a:ea typeface="Merriweather" pitchFamily="34" charset="-122"/>
                <a:cs typeface="Merriweather" pitchFamily="34" charset="-120"/>
              </a:rPr>
              <a:t>Ensuring seamless compatibility between OpenCV, FFMPEG, and Pydub posed a significant challenge. Resolving these compatibility issues required careful configuration and testing.</a:t>
            </a:r>
            <a:endParaRPr lang="en-US" sz="1500" dirty="0"/>
          </a:p>
        </p:txBody>
      </p:sp>
      <p:sp>
        <p:nvSpPr>
          <p:cNvPr id="10" name="Shape 7"/>
          <p:cNvSpPr/>
          <p:nvPr/>
        </p:nvSpPr>
        <p:spPr>
          <a:xfrm>
            <a:off x="7507784" y="5185053"/>
            <a:ext cx="574477" cy="22860"/>
          </a:xfrm>
          <a:prstGeom prst="roundRect">
            <a:avLst>
              <a:gd name="adj" fmla="val 351884"/>
            </a:avLst>
          </a:prstGeom>
          <a:solidFill>
            <a:srgbClr val="194A99"/>
          </a:solidFill>
          <a:ln/>
        </p:spPr>
        <p:txBody>
          <a:bodyPr/>
          <a:lstStyle/>
          <a:p>
            <a:endParaRPr lang="en-US"/>
          </a:p>
        </p:txBody>
      </p:sp>
      <p:sp>
        <p:nvSpPr>
          <p:cNvPr id="11" name="Shape 8"/>
          <p:cNvSpPr/>
          <p:nvPr/>
        </p:nvSpPr>
        <p:spPr>
          <a:xfrm>
            <a:off x="7099756" y="4981099"/>
            <a:ext cx="430887" cy="430887"/>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12" name="Text 9"/>
          <p:cNvSpPr/>
          <p:nvPr/>
        </p:nvSpPr>
        <p:spPr>
          <a:xfrm>
            <a:off x="7171551" y="5016937"/>
            <a:ext cx="287179" cy="359092"/>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2</a:t>
            </a:r>
            <a:endParaRPr lang="en-US" sz="2250" dirty="0"/>
          </a:p>
        </p:txBody>
      </p:sp>
      <p:sp>
        <p:nvSpPr>
          <p:cNvPr id="13" name="Text 10"/>
          <p:cNvSpPr/>
          <p:nvPr/>
        </p:nvSpPr>
        <p:spPr>
          <a:xfrm>
            <a:off x="8272820" y="5046821"/>
            <a:ext cx="3099197" cy="299204"/>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Silence Detection Accuracy</a:t>
            </a:r>
            <a:endParaRPr lang="en-US" sz="1850" dirty="0"/>
          </a:p>
        </p:txBody>
      </p:sp>
      <p:sp>
        <p:nvSpPr>
          <p:cNvPr id="14" name="Text 11"/>
          <p:cNvSpPr/>
          <p:nvPr/>
        </p:nvSpPr>
        <p:spPr>
          <a:xfrm>
            <a:off x="8272820" y="5460921"/>
            <a:ext cx="5687258" cy="1225868"/>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Optimizing the accuracy of silence detection was crucial to prevent unintentional removal of important audio content. Refining the audio thresholding algorithm enhanced accuracy.</a:t>
            </a:r>
            <a:endParaRPr lang="en-US" sz="1500" dirty="0"/>
          </a:p>
        </p:txBody>
      </p:sp>
      <p:sp>
        <p:nvSpPr>
          <p:cNvPr id="15" name="Shape 12"/>
          <p:cNvSpPr/>
          <p:nvPr/>
        </p:nvSpPr>
        <p:spPr>
          <a:xfrm>
            <a:off x="6548140" y="6229350"/>
            <a:ext cx="574477" cy="22860"/>
          </a:xfrm>
          <a:prstGeom prst="roundRect">
            <a:avLst>
              <a:gd name="adj" fmla="val 351884"/>
            </a:avLst>
          </a:prstGeom>
          <a:solidFill>
            <a:srgbClr val="194A99"/>
          </a:solidFill>
          <a:ln/>
        </p:spPr>
        <p:txBody>
          <a:bodyPr/>
          <a:lstStyle/>
          <a:p>
            <a:endParaRPr lang="en-US"/>
          </a:p>
        </p:txBody>
      </p:sp>
      <p:sp>
        <p:nvSpPr>
          <p:cNvPr id="16" name="Shape 13"/>
          <p:cNvSpPr/>
          <p:nvPr/>
        </p:nvSpPr>
        <p:spPr>
          <a:xfrm>
            <a:off x="7099756" y="6025396"/>
            <a:ext cx="430887" cy="430887"/>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17" name="Text 14"/>
          <p:cNvSpPr/>
          <p:nvPr/>
        </p:nvSpPr>
        <p:spPr>
          <a:xfrm>
            <a:off x="7171551" y="6061234"/>
            <a:ext cx="287179" cy="359092"/>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3</a:t>
            </a:r>
            <a:endParaRPr lang="en-US" sz="2250" dirty="0"/>
          </a:p>
        </p:txBody>
      </p:sp>
      <p:sp>
        <p:nvSpPr>
          <p:cNvPr id="18" name="Text 15"/>
          <p:cNvSpPr/>
          <p:nvPr/>
        </p:nvSpPr>
        <p:spPr>
          <a:xfrm>
            <a:off x="3066931" y="6091118"/>
            <a:ext cx="3290649" cy="299204"/>
          </a:xfrm>
          <a:prstGeom prst="rect">
            <a:avLst/>
          </a:prstGeom>
          <a:noFill/>
          <a:ln/>
        </p:spPr>
        <p:txBody>
          <a:bodyPr wrap="none" lIns="0" tIns="0" rIns="0" bIns="0" rtlCol="0" anchor="t"/>
          <a:lstStyle/>
          <a:p>
            <a:pPr marL="0" indent="0" algn="r">
              <a:lnSpc>
                <a:spcPts val="2350"/>
              </a:lnSpc>
              <a:buNone/>
            </a:pPr>
            <a:r>
              <a:rPr lang="en-US" sz="1850" dirty="0">
                <a:solidFill>
                  <a:srgbClr val="E2E6E9"/>
                </a:solidFill>
                <a:latin typeface="Merriweather" pitchFamily="34" charset="0"/>
                <a:ea typeface="Merriweather" pitchFamily="34" charset="-122"/>
                <a:cs typeface="Merriweather" pitchFamily="34" charset="-120"/>
              </a:rPr>
              <a:t>Balancing Speed and Quality</a:t>
            </a:r>
            <a:endParaRPr lang="en-US" sz="1850" dirty="0"/>
          </a:p>
        </p:txBody>
      </p:sp>
      <p:sp>
        <p:nvSpPr>
          <p:cNvPr id="19" name="Text 16"/>
          <p:cNvSpPr/>
          <p:nvPr/>
        </p:nvSpPr>
        <p:spPr>
          <a:xfrm>
            <a:off x="670322" y="6505218"/>
            <a:ext cx="5687258" cy="919401"/>
          </a:xfrm>
          <a:prstGeom prst="rect">
            <a:avLst/>
          </a:prstGeom>
          <a:noFill/>
          <a:ln/>
        </p:spPr>
        <p:txBody>
          <a:bodyPr wrap="square" lIns="0" tIns="0" rIns="0" bIns="0" rtlCol="0" anchor="t"/>
          <a:lstStyle/>
          <a:p>
            <a:pPr marL="0" indent="0" algn="r">
              <a:lnSpc>
                <a:spcPts val="2400"/>
              </a:lnSpc>
              <a:buNone/>
            </a:pPr>
            <a:r>
              <a:rPr lang="en-US" sz="1500" dirty="0">
                <a:solidFill>
                  <a:srgbClr val="E2E6E9"/>
                </a:solidFill>
                <a:latin typeface="Merriweather" pitchFamily="34" charset="0"/>
                <a:ea typeface="Merriweather" pitchFamily="34" charset="-122"/>
                <a:cs typeface="Merriweather" pitchFamily="34" charset="-120"/>
              </a:rPr>
              <a:t>Balancing processing speed and output quality required meticulous optimization of the video editing process. CutZero optimizes processing without sacrificing the quality.</a:t>
            </a:r>
            <a:endParaRPr lang="en-US" sz="1500" dirty="0"/>
          </a:p>
        </p:txBody>
      </p:sp>
      <p:pic>
        <p:nvPicPr>
          <p:cNvPr id="20" name="Picture 19" descr="A black background with white spots&#10;&#10;AI-generated content may be incorrect.">
            <a:extLst>
              <a:ext uri="{FF2B5EF4-FFF2-40B4-BE49-F238E27FC236}">
                <a16:creationId xmlns:a16="http://schemas.microsoft.com/office/drawing/2014/main" id="{5D242D5C-D49F-24E9-2879-BD7E01045F6F}"/>
              </a:ext>
            </a:extLst>
          </p:cNvPr>
          <p:cNvPicPr>
            <a:picLocks noChangeAspect="1"/>
          </p:cNvPicPr>
          <p:nvPr/>
        </p:nvPicPr>
        <p:blipFill>
          <a:blip r:embed="rId4"/>
          <a:stretch>
            <a:fillRect/>
          </a:stretch>
        </p:blipFill>
        <p:spPr>
          <a:xfrm>
            <a:off x="12547600" y="7716918"/>
            <a:ext cx="2082800" cy="457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863798" y="827842"/>
            <a:ext cx="92452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Benefits: How CutZero Enhances Your Workflow</a:t>
            </a:r>
            <a:endParaRPr lang="en-US" sz="4850" dirty="0"/>
          </a:p>
        </p:txBody>
      </p:sp>
      <p:pic>
        <p:nvPicPr>
          <p:cNvPr id="4" name="Image 1" descr="preencoded.png"/>
          <p:cNvPicPr>
            <a:picLocks noChangeAspect="1"/>
          </p:cNvPicPr>
          <p:nvPr/>
        </p:nvPicPr>
        <p:blipFill>
          <a:blip r:embed="rId4"/>
          <a:stretch>
            <a:fillRect/>
          </a:stretch>
        </p:blipFill>
        <p:spPr>
          <a:xfrm>
            <a:off x="863798" y="2740581"/>
            <a:ext cx="1117044" cy="1117044"/>
          </a:xfrm>
          <a:prstGeom prst="rect">
            <a:avLst/>
          </a:prstGeom>
        </p:spPr>
      </p:pic>
      <p:sp>
        <p:nvSpPr>
          <p:cNvPr id="5" name="Text 1"/>
          <p:cNvSpPr/>
          <p:nvPr/>
        </p:nvSpPr>
        <p:spPr>
          <a:xfrm>
            <a:off x="863798" y="4104442"/>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Saves Editing Time</a:t>
            </a:r>
            <a:endParaRPr lang="en-US" sz="2400" dirty="0"/>
          </a:p>
        </p:txBody>
      </p:sp>
      <p:sp>
        <p:nvSpPr>
          <p:cNvPr id="6" name="Text 2"/>
          <p:cNvSpPr/>
          <p:nvPr/>
        </p:nvSpPr>
        <p:spPr>
          <a:xfrm>
            <a:off x="863798" y="4637961"/>
            <a:ext cx="4468297"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CutZero significantly reduces manual trimming, saving valuable editing time. This allows content creators to focus on more creative aspects of their work, such as storytelling and visual enhancements.</a:t>
            </a:r>
            <a:endParaRPr lang="en-US" sz="1900" dirty="0"/>
          </a:p>
        </p:txBody>
      </p:sp>
      <p:pic>
        <p:nvPicPr>
          <p:cNvPr id="7" name="Image 2" descr="preencoded.png"/>
          <p:cNvPicPr>
            <a:picLocks noChangeAspect="1"/>
          </p:cNvPicPr>
          <p:nvPr/>
        </p:nvPicPr>
        <p:blipFill>
          <a:blip r:embed="rId5"/>
          <a:stretch>
            <a:fillRect/>
          </a:stretch>
        </p:blipFill>
        <p:spPr>
          <a:xfrm>
            <a:off x="5640586" y="2740581"/>
            <a:ext cx="1117044" cy="1117044"/>
          </a:xfrm>
          <a:prstGeom prst="rect">
            <a:avLst/>
          </a:prstGeom>
        </p:spPr>
      </p:pic>
      <p:sp>
        <p:nvSpPr>
          <p:cNvPr id="8" name="Text 3"/>
          <p:cNvSpPr/>
          <p:nvPr/>
        </p:nvSpPr>
        <p:spPr>
          <a:xfrm>
            <a:off x="5640586" y="4104442"/>
            <a:ext cx="3391614"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Enhances Engagement</a:t>
            </a:r>
            <a:endParaRPr lang="en-US" sz="2400" dirty="0"/>
          </a:p>
        </p:txBody>
      </p:sp>
      <p:sp>
        <p:nvSpPr>
          <p:cNvPr id="9" name="Text 4"/>
          <p:cNvSpPr/>
          <p:nvPr/>
        </p:nvSpPr>
        <p:spPr>
          <a:xfrm>
            <a:off x="5640586" y="4637961"/>
            <a:ext cx="4468416" cy="276367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By removing silent parts, CutZero ensures a smooth and engaging viewing experience, retaining audience attention. Removing unnecessary pauses ensures a tight narrative that maintains audience attention.</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5064" y="872609"/>
            <a:ext cx="7666673" cy="1319213"/>
          </a:xfrm>
          <a:prstGeom prst="rect">
            <a:avLst/>
          </a:prstGeom>
          <a:noFill/>
          <a:ln/>
        </p:spPr>
        <p:txBody>
          <a:bodyPr wrap="square" lIns="0" tIns="0" rIns="0" bIns="0" rtlCol="0" anchor="t"/>
          <a:lstStyle/>
          <a:p>
            <a:pPr marL="0" indent="0" algn="l">
              <a:lnSpc>
                <a:spcPts val="5150"/>
              </a:lnSpc>
              <a:buNone/>
            </a:pPr>
            <a:r>
              <a:rPr lang="en-US" sz="4150" dirty="0">
                <a:solidFill>
                  <a:srgbClr val="F5F0F0"/>
                </a:solidFill>
                <a:latin typeface="Merriweather" pitchFamily="34" charset="0"/>
                <a:ea typeface="Merriweather" pitchFamily="34" charset="-122"/>
                <a:cs typeface="Merriweather" pitchFamily="34" charset="-120"/>
              </a:rPr>
              <a:t>Impact: The Future of Automated Video Editing</a:t>
            </a:r>
            <a:endParaRPr lang="en-US" sz="4150" dirty="0"/>
          </a:p>
        </p:txBody>
      </p:sp>
      <p:sp>
        <p:nvSpPr>
          <p:cNvPr id="4" name="Shape 1"/>
          <p:cNvSpPr/>
          <p:nvPr/>
        </p:nvSpPr>
        <p:spPr>
          <a:xfrm>
            <a:off x="6225064" y="2508409"/>
            <a:ext cx="474821" cy="474821"/>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5" name="Text 2"/>
          <p:cNvSpPr/>
          <p:nvPr/>
        </p:nvSpPr>
        <p:spPr>
          <a:xfrm>
            <a:off x="6304181" y="2547997"/>
            <a:ext cx="316587" cy="395645"/>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6910864" y="2580918"/>
            <a:ext cx="3015734" cy="659606"/>
          </a:xfrm>
          <a:prstGeom prst="rect">
            <a:avLst/>
          </a:prstGeom>
          <a:noFill/>
          <a:ln/>
        </p:spPr>
        <p:txBody>
          <a:bodyPr wrap="squar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Automated Video Editing</a:t>
            </a:r>
            <a:endParaRPr lang="en-US" sz="2050" dirty="0"/>
          </a:p>
        </p:txBody>
      </p:sp>
      <p:sp>
        <p:nvSpPr>
          <p:cNvPr id="7" name="Text 4"/>
          <p:cNvSpPr/>
          <p:nvPr/>
        </p:nvSpPr>
        <p:spPr>
          <a:xfrm>
            <a:off x="6910864" y="3367088"/>
            <a:ext cx="3015734" cy="2025968"/>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CutZero automates tedious video editing tasks, freeing up content creators to focus on more creative work. This means more time can be spent on storytelling.</a:t>
            </a:r>
            <a:endParaRPr lang="en-US" sz="1650" dirty="0"/>
          </a:p>
        </p:txBody>
      </p:sp>
      <p:sp>
        <p:nvSpPr>
          <p:cNvPr id="8" name="Shape 5"/>
          <p:cNvSpPr/>
          <p:nvPr/>
        </p:nvSpPr>
        <p:spPr>
          <a:xfrm>
            <a:off x="10190321" y="2508409"/>
            <a:ext cx="474821" cy="474821"/>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9" name="Text 6"/>
          <p:cNvSpPr/>
          <p:nvPr/>
        </p:nvSpPr>
        <p:spPr>
          <a:xfrm>
            <a:off x="10269438" y="2547997"/>
            <a:ext cx="316587" cy="395645"/>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7"/>
          <p:cNvSpPr/>
          <p:nvPr/>
        </p:nvSpPr>
        <p:spPr>
          <a:xfrm>
            <a:off x="10876121" y="2580918"/>
            <a:ext cx="3015734" cy="659606"/>
          </a:xfrm>
          <a:prstGeom prst="rect">
            <a:avLst/>
          </a:prstGeom>
          <a:noFill/>
          <a:ln/>
        </p:spPr>
        <p:txBody>
          <a:bodyPr wrap="squar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Time and Effort Savings</a:t>
            </a:r>
            <a:endParaRPr lang="en-US" sz="2050" dirty="0"/>
          </a:p>
        </p:txBody>
      </p:sp>
      <p:sp>
        <p:nvSpPr>
          <p:cNvPr id="11" name="Text 8"/>
          <p:cNvSpPr/>
          <p:nvPr/>
        </p:nvSpPr>
        <p:spPr>
          <a:xfrm>
            <a:off x="10876121" y="3367088"/>
            <a:ext cx="3015734" cy="2025968"/>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The tool saves time and effort, streamlining content creation workflows and increasing productivity. This can be a huge boost to individual productivity.</a:t>
            </a:r>
            <a:endParaRPr lang="en-US" sz="1650" dirty="0"/>
          </a:p>
        </p:txBody>
      </p:sp>
      <p:sp>
        <p:nvSpPr>
          <p:cNvPr id="12" name="Shape 9"/>
          <p:cNvSpPr/>
          <p:nvPr/>
        </p:nvSpPr>
        <p:spPr>
          <a:xfrm>
            <a:off x="6225064" y="5815132"/>
            <a:ext cx="474821" cy="474821"/>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13" name="Text 10"/>
          <p:cNvSpPr/>
          <p:nvPr/>
        </p:nvSpPr>
        <p:spPr>
          <a:xfrm>
            <a:off x="6304181" y="5854720"/>
            <a:ext cx="316587" cy="395645"/>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11"/>
          <p:cNvSpPr/>
          <p:nvPr/>
        </p:nvSpPr>
        <p:spPr>
          <a:xfrm>
            <a:off x="6910864" y="5887641"/>
            <a:ext cx="2638187" cy="329803"/>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AI-Driven Creation</a:t>
            </a:r>
            <a:endParaRPr lang="en-US" sz="2050" dirty="0"/>
          </a:p>
        </p:txBody>
      </p:sp>
      <p:sp>
        <p:nvSpPr>
          <p:cNvPr id="15" name="Text 12"/>
          <p:cNvSpPr/>
          <p:nvPr/>
        </p:nvSpPr>
        <p:spPr>
          <a:xfrm>
            <a:off x="6910864" y="6344007"/>
            <a:ext cx="6980873" cy="1012984"/>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CutZero contributes to the advancement of AI-driven content creation, making video editing more efficient and accessible. With future AI enhancements, the tool can evolve.</a:t>
            </a:r>
            <a:endParaRPr lang="en-US" sz="1650" dirty="0"/>
          </a:p>
        </p:txBody>
      </p:sp>
      <p:pic>
        <p:nvPicPr>
          <p:cNvPr id="16" name="Picture 15" descr="A black background with white spots&#10;&#10;AI-generated content may be incorrect.">
            <a:extLst>
              <a:ext uri="{FF2B5EF4-FFF2-40B4-BE49-F238E27FC236}">
                <a16:creationId xmlns:a16="http://schemas.microsoft.com/office/drawing/2014/main" id="{FB0B62F3-1FBD-8783-3EAE-23D67A0CB75D}"/>
              </a:ext>
            </a:extLst>
          </p:cNvPr>
          <p:cNvPicPr>
            <a:picLocks noChangeAspect="1"/>
          </p:cNvPicPr>
          <p:nvPr/>
        </p:nvPicPr>
        <p:blipFill>
          <a:blip r:embed="rId4"/>
          <a:stretch>
            <a:fillRect/>
          </a:stretch>
        </p:blipFill>
        <p:spPr>
          <a:xfrm>
            <a:off x="12547600" y="7716918"/>
            <a:ext cx="2082800" cy="457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1057</Words>
  <Application>Microsoft Macintosh PowerPoint</Application>
  <PresentationFormat>Custom</PresentationFormat>
  <Paragraphs>92</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Ayush Sinha</cp:lastModifiedBy>
  <cp:revision>2</cp:revision>
  <dcterms:created xsi:type="dcterms:W3CDTF">2025-05-06T17:45:01Z</dcterms:created>
  <dcterms:modified xsi:type="dcterms:W3CDTF">2025-05-06T17:46:57Z</dcterms:modified>
</cp:coreProperties>
</file>